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73" r:id="rId2"/>
    <p:sldId id="257" r:id="rId3"/>
    <p:sldId id="258" r:id="rId4"/>
    <p:sldId id="263" r:id="rId5"/>
    <p:sldId id="266" r:id="rId6"/>
    <p:sldId id="267" r:id="rId7"/>
    <p:sldId id="275" r:id="rId8"/>
    <p:sldId id="274" r:id="rId9"/>
    <p:sldId id="261" r:id="rId10"/>
    <p:sldId id="264" r:id="rId11"/>
    <p:sldId id="284" r:id="rId12"/>
    <p:sldId id="282" r:id="rId13"/>
    <p:sldId id="283" r:id="rId14"/>
    <p:sldId id="262" r:id="rId15"/>
    <p:sldId id="265" r:id="rId16"/>
    <p:sldId id="271" r:id="rId17"/>
    <p:sldId id="259" r:id="rId18"/>
    <p:sldId id="278" r:id="rId19"/>
    <p:sldId id="279" r:id="rId20"/>
    <p:sldId id="280" r:id="rId21"/>
    <p:sldId id="281" r:id="rId2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5A28"/>
    <a:srgbClr val="5D7DC1"/>
    <a:srgbClr val="7EAA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868"/>
    <p:restoredTop sz="94713"/>
  </p:normalViewPr>
  <p:slideViewPr>
    <p:cSldViewPr snapToGrid="0">
      <p:cViewPr varScale="1">
        <p:scale>
          <a:sx n="61" d="100"/>
          <a:sy n="61" d="100"/>
        </p:scale>
        <p:origin x="248" y="1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931B38-5257-4440-9B21-A4D42970229B}" type="datetimeFigureOut">
              <a:rPr lang="nl-NL" smtClean="0"/>
              <a:t>06-10-2022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ABE450-0ACA-874E-8832-C3032051B934}" type="slidenum">
              <a:rPr lang="nl-NL" smtClean="0"/>
              <a:t>‹nr.›</a:t>
            </a:fld>
            <a:endParaRPr lang="nl-NL"/>
          </a:p>
        </p:txBody>
      </p:sp>
    </p:spTree>
    <p:extLst>
      <p:ext uri="{BB962C8B-B14F-4D97-AF65-F5344CB8AC3E}">
        <p14:creationId xmlns:p14="http://schemas.microsoft.com/office/powerpoint/2010/main" val="1011362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a:t>
            </a:fld>
            <a:endParaRPr lang="nl-NL"/>
          </a:p>
        </p:txBody>
      </p:sp>
    </p:spTree>
    <p:extLst>
      <p:ext uri="{BB962C8B-B14F-4D97-AF65-F5344CB8AC3E}">
        <p14:creationId xmlns:p14="http://schemas.microsoft.com/office/powerpoint/2010/main" val="3417994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10</a:t>
            </a:fld>
            <a:endParaRPr lang="nl-NL"/>
          </a:p>
        </p:txBody>
      </p:sp>
    </p:spTree>
    <p:extLst>
      <p:ext uri="{BB962C8B-B14F-4D97-AF65-F5344CB8AC3E}">
        <p14:creationId xmlns:p14="http://schemas.microsoft.com/office/powerpoint/2010/main" val="3513726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11</a:t>
            </a:fld>
            <a:endParaRPr lang="nl-NL"/>
          </a:p>
        </p:txBody>
      </p:sp>
    </p:spTree>
    <p:extLst>
      <p:ext uri="{BB962C8B-B14F-4D97-AF65-F5344CB8AC3E}">
        <p14:creationId xmlns:p14="http://schemas.microsoft.com/office/powerpoint/2010/main" val="40854696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14</a:t>
            </a:fld>
            <a:endParaRPr lang="nl-NL"/>
          </a:p>
        </p:txBody>
      </p:sp>
    </p:spTree>
    <p:extLst>
      <p:ext uri="{BB962C8B-B14F-4D97-AF65-F5344CB8AC3E}">
        <p14:creationId xmlns:p14="http://schemas.microsoft.com/office/powerpoint/2010/main" val="742296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15</a:t>
            </a:fld>
            <a:endParaRPr lang="nl-NL"/>
          </a:p>
        </p:txBody>
      </p:sp>
    </p:spTree>
    <p:extLst>
      <p:ext uri="{BB962C8B-B14F-4D97-AF65-F5344CB8AC3E}">
        <p14:creationId xmlns:p14="http://schemas.microsoft.com/office/powerpoint/2010/main" val="2635567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Titelpagina met variant van de </a:t>
            </a:r>
            <a:r>
              <a:rPr lang="nl-NL" dirty="0" err="1"/>
              <a:t>keyvisual</a:t>
            </a:r>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16</a:t>
            </a:fld>
            <a:endParaRPr lang="nl-NL"/>
          </a:p>
        </p:txBody>
      </p:sp>
    </p:spTree>
    <p:extLst>
      <p:ext uri="{BB962C8B-B14F-4D97-AF65-F5344CB8AC3E}">
        <p14:creationId xmlns:p14="http://schemas.microsoft.com/office/powerpoint/2010/main" val="23033931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Titelpagina met variant van de </a:t>
            </a:r>
            <a:r>
              <a:rPr lang="nl-NL" dirty="0" err="1"/>
              <a:t>keyvisual</a:t>
            </a:r>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17</a:t>
            </a:fld>
            <a:endParaRPr lang="nl-NL"/>
          </a:p>
        </p:txBody>
      </p:sp>
    </p:spTree>
    <p:extLst>
      <p:ext uri="{BB962C8B-B14F-4D97-AF65-F5344CB8AC3E}">
        <p14:creationId xmlns:p14="http://schemas.microsoft.com/office/powerpoint/2010/main" val="3783884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Titelpagina met variant van de </a:t>
            </a:r>
            <a:r>
              <a:rPr lang="nl-NL" dirty="0" err="1"/>
              <a:t>keyvisual</a:t>
            </a:r>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18</a:t>
            </a:fld>
            <a:endParaRPr lang="nl-NL"/>
          </a:p>
        </p:txBody>
      </p:sp>
    </p:spTree>
    <p:extLst>
      <p:ext uri="{BB962C8B-B14F-4D97-AF65-F5344CB8AC3E}">
        <p14:creationId xmlns:p14="http://schemas.microsoft.com/office/powerpoint/2010/main" val="3125763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Titelpagina met variant van de </a:t>
            </a:r>
            <a:r>
              <a:rPr lang="nl-NL" dirty="0" err="1"/>
              <a:t>keyvisual</a:t>
            </a:r>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19</a:t>
            </a:fld>
            <a:endParaRPr lang="nl-NL"/>
          </a:p>
        </p:txBody>
      </p:sp>
    </p:spTree>
    <p:extLst>
      <p:ext uri="{BB962C8B-B14F-4D97-AF65-F5344CB8AC3E}">
        <p14:creationId xmlns:p14="http://schemas.microsoft.com/office/powerpoint/2010/main" val="38583625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Titelpagina met variant van de </a:t>
            </a:r>
            <a:r>
              <a:rPr lang="nl-NL" dirty="0" err="1"/>
              <a:t>keyvisual</a:t>
            </a:r>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20</a:t>
            </a:fld>
            <a:endParaRPr lang="nl-NL"/>
          </a:p>
        </p:txBody>
      </p:sp>
    </p:spTree>
    <p:extLst>
      <p:ext uri="{BB962C8B-B14F-4D97-AF65-F5344CB8AC3E}">
        <p14:creationId xmlns:p14="http://schemas.microsoft.com/office/powerpoint/2010/main" val="2257867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Titelpagina met variant van de </a:t>
            </a:r>
            <a:r>
              <a:rPr lang="nl-NL" dirty="0" err="1"/>
              <a:t>keyvisual</a:t>
            </a:r>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21</a:t>
            </a:fld>
            <a:endParaRPr lang="nl-NL"/>
          </a:p>
        </p:txBody>
      </p:sp>
    </p:spTree>
    <p:extLst>
      <p:ext uri="{BB962C8B-B14F-4D97-AF65-F5344CB8AC3E}">
        <p14:creationId xmlns:p14="http://schemas.microsoft.com/office/powerpoint/2010/main" val="3417658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2</a:t>
            </a:fld>
            <a:endParaRPr lang="nl-NL"/>
          </a:p>
        </p:txBody>
      </p:sp>
    </p:spTree>
    <p:extLst>
      <p:ext uri="{BB962C8B-B14F-4D97-AF65-F5344CB8AC3E}">
        <p14:creationId xmlns:p14="http://schemas.microsoft.com/office/powerpoint/2010/main" val="2673268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3</a:t>
            </a:fld>
            <a:endParaRPr lang="nl-NL"/>
          </a:p>
        </p:txBody>
      </p:sp>
    </p:spTree>
    <p:extLst>
      <p:ext uri="{BB962C8B-B14F-4D97-AF65-F5344CB8AC3E}">
        <p14:creationId xmlns:p14="http://schemas.microsoft.com/office/powerpoint/2010/main" val="1991850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4</a:t>
            </a:fld>
            <a:endParaRPr lang="nl-NL"/>
          </a:p>
        </p:txBody>
      </p:sp>
    </p:spTree>
    <p:extLst>
      <p:ext uri="{BB962C8B-B14F-4D97-AF65-F5344CB8AC3E}">
        <p14:creationId xmlns:p14="http://schemas.microsoft.com/office/powerpoint/2010/main" val="1954013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5</a:t>
            </a:fld>
            <a:endParaRPr lang="nl-NL"/>
          </a:p>
        </p:txBody>
      </p:sp>
    </p:spTree>
    <p:extLst>
      <p:ext uri="{BB962C8B-B14F-4D97-AF65-F5344CB8AC3E}">
        <p14:creationId xmlns:p14="http://schemas.microsoft.com/office/powerpoint/2010/main" val="3904258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6</a:t>
            </a:fld>
            <a:endParaRPr lang="nl-NL"/>
          </a:p>
        </p:txBody>
      </p:sp>
    </p:spTree>
    <p:extLst>
      <p:ext uri="{BB962C8B-B14F-4D97-AF65-F5344CB8AC3E}">
        <p14:creationId xmlns:p14="http://schemas.microsoft.com/office/powerpoint/2010/main" val="3213437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7</a:t>
            </a:fld>
            <a:endParaRPr lang="nl-NL"/>
          </a:p>
        </p:txBody>
      </p:sp>
    </p:spTree>
    <p:extLst>
      <p:ext uri="{BB962C8B-B14F-4D97-AF65-F5344CB8AC3E}">
        <p14:creationId xmlns:p14="http://schemas.microsoft.com/office/powerpoint/2010/main" val="719740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8</a:t>
            </a:fld>
            <a:endParaRPr lang="nl-NL"/>
          </a:p>
        </p:txBody>
      </p:sp>
    </p:spTree>
    <p:extLst>
      <p:ext uri="{BB962C8B-B14F-4D97-AF65-F5344CB8AC3E}">
        <p14:creationId xmlns:p14="http://schemas.microsoft.com/office/powerpoint/2010/main" val="2402445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9</a:t>
            </a:fld>
            <a:endParaRPr lang="nl-NL"/>
          </a:p>
        </p:txBody>
      </p:sp>
    </p:spTree>
    <p:extLst>
      <p:ext uri="{BB962C8B-B14F-4D97-AF65-F5344CB8AC3E}">
        <p14:creationId xmlns:p14="http://schemas.microsoft.com/office/powerpoint/2010/main" val="1741268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AFDC8E-390A-63B7-755D-3C54AF361CF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81B37106-1BE1-C2B5-D012-0B90AC5C58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0E692970-34D9-3D81-4B31-A3EF4E9AB729}"/>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62EE057E-95EE-6842-72AB-4C6F06C60E0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3D7442E-4642-4E93-9C6B-4670462AD28E}"/>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25451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A85178-E305-9B82-0721-0CCE98175F96}"/>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A5ABDC6F-AC3C-C400-70D4-5F2C6DBE3A68}"/>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3F8C648-6E82-019F-3958-9A43A977EA36}"/>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D5D2C4D1-1DB7-BC10-5D3F-173138FF5C6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9DF0919-A0C2-BC46-C38B-C89C1EFCD8C2}"/>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3285636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EEF944FA-F79A-13CC-FE9D-1B2B7B58510E}"/>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6ED8E634-A345-5A20-2B09-E7C6489B7CE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C1A1682-7CB2-F336-1A46-711CA94FBF67}"/>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5DCA0025-E09A-D3A8-7A69-5B498521703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7C85899-9AB0-1DFE-3B1B-053D9B16D3CA}"/>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3662120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9FCFC2-10F0-5D82-0988-73C86E44569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A52CC64-BE0B-520B-B085-4FED18EBA894}"/>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B03206C-3D69-62F0-589A-C4987CF05491}"/>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2863F45F-432A-EB6C-D30E-9B0F50E9FFD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90A89F3-CCF3-12C6-F942-0223CDC2BE33}"/>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86239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EC1BF2-8C1F-58D3-9987-3CA3BA209CF8}"/>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F6F0CAB1-5B74-B17C-2A7C-BAA09E535C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3CC5FA54-42DD-8535-71EC-A842CD71940F}"/>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AECB1BE8-E625-54CF-BC28-2B4CC5ADEAB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E4BE253-BECF-C584-64BC-37C5BC8FF7C4}"/>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088901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128EC8-53F4-41B7-8E2E-A30E127CB4E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B343676-30CA-9517-78BD-86E72572A925}"/>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47641EAB-B67D-413D-C767-CFC36931157B}"/>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542CF290-976E-0392-F8AA-42AACB7E5F17}"/>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6" name="Tijdelijke aanduiding voor voettekst 5">
            <a:extLst>
              <a:ext uri="{FF2B5EF4-FFF2-40B4-BE49-F238E27FC236}">
                <a16:creationId xmlns:a16="http://schemas.microsoft.com/office/drawing/2014/main" id="{E8277D4E-C408-07E6-760C-C81C3C2C56D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CBD298D-81D4-9237-69D9-9CA518E6748B}"/>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3571684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862065-0083-8668-BC5F-69F9869F930B}"/>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40C9F7BA-C53A-804E-FF16-6B84883CC8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54A0C98E-0188-A335-076B-9C6CB808769B}"/>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0965FE98-3358-B218-DF2B-6288EEEC93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1F661086-9A11-9585-DD47-C92E2C26D0A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3C914924-A543-A9D3-0BEC-B6FDA5D92E0F}"/>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8" name="Tijdelijke aanduiding voor voettekst 7">
            <a:extLst>
              <a:ext uri="{FF2B5EF4-FFF2-40B4-BE49-F238E27FC236}">
                <a16:creationId xmlns:a16="http://schemas.microsoft.com/office/drawing/2014/main" id="{FC389D8A-F5C3-B9F2-5384-E5C521C0969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F960FA68-0084-A83C-ACAC-804323D7C27E}"/>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334266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C5B1B6-2B72-B58E-48DF-4F2E403EBCFA}"/>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ED344460-0F01-CD69-DC78-564612B349A4}"/>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4" name="Tijdelijke aanduiding voor voettekst 3">
            <a:extLst>
              <a:ext uri="{FF2B5EF4-FFF2-40B4-BE49-F238E27FC236}">
                <a16:creationId xmlns:a16="http://schemas.microsoft.com/office/drawing/2014/main" id="{CFC5F3F5-1F84-BE23-A164-67E25A3F360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C47AC1B5-86B0-CE51-05F9-6199C8B5C5FA}"/>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622454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E49AEB3-2DFC-D9E4-56AE-A55492131347}"/>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3" name="Tijdelijke aanduiding voor voettekst 2">
            <a:extLst>
              <a:ext uri="{FF2B5EF4-FFF2-40B4-BE49-F238E27FC236}">
                <a16:creationId xmlns:a16="http://schemas.microsoft.com/office/drawing/2014/main" id="{E55D396A-06B1-B546-39BD-05832749325A}"/>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5E6771EE-90B6-2E6C-0CAB-7245B9BF637B}"/>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447952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F52A9C-52D9-483C-EAD8-244426451E6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1DE86DF-188D-4431-36BD-0834C8EC56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F3375D5D-FB12-7A92-3285-36E9F63B6A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9DDF97A-FD46-DD55-8159-E6791312248D}"/>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6" name="Tijdelijke aanduiding voor voettekst 5">
            <a:extLst>
              <a:ext uri="{FF2B5EF4-FFF2-40B4-BE49-F238E27FC236}">
                <a16:creationId xmlns:a16="http://schemas.microsoft.com/office/drawing/2014/main" id="{FA664CC8-27E3-15CC-8C5D-2714EF6FD85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20773CD-F7FD-7B06-033A-1BC79BEB0A9A}"/>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460544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2965BA-ADBC-7549-8A79-1475B121392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4E6004A4-FF8A-A35E-9F75-BF2D5C8540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F1B061D8-A0A5-4C72-44AE-F8B215E3F7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3B48D79-2D92-E4BB-B6AB-031450889917}"/>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6" name="Tijdelijke aanduiding voor voettekst 5">
            <a:extLst>
              <a:ext uri="{FF2B5EF4-FFF2-40B4-BE49-F238E27FC236}">
                <a16:creationId xmlns:a16="http://schemas.microsoft.com/office/drawing/2014/main" id="{61762109-748E-5CD8-4EC0-0DB894CEA7E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663712D-00CD-C589-20C3-560B39818584}"/>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899818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05F806D6-F86B-A024-3B57-577B78B0FF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02375CF1-D4F1-1928-1C28-90FA0AD80E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995BE1D-94A9-AB02-40DE-BD26D69543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248F567B-42FF-591B-B745-54D225859F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3C84E138-A3FE-C48B-A94C-B1C687D5FC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7ED43F-994A-D24F-9619-D2F5885E2391}" type="slidenum">
              <a:rPr lang="nl-NL" smtClean="0"/>
              <a:t>‹nr.›</a:t>
            </a:fld>
            <a:endParaRPr lang="nl-NL"/>
          </a:p>
        </p:txBody>
      </p:sp>
    </p:spTree>
    <p:extLst>
      <p:ext uri="{BB962C8B-B14F-4D97-AF65-F5344CB8AC3E}">
        <p14:creationId xmlns:p14="http://schemas.microsoft.com/office/powerpoint/2010/main" val="1067649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48.png"/><Relationship Id="rId3" Type="http://schemas.microsoft.com/office/2007/relationships/media" Target="../media/media2.mp4"/><Relationship Id="rId7" Type="http://schemas.openxmlformats.org/officeDocument/2006/relationships/image" Target="../media/image6.em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video" Target="../media/media2.mp4"/><Relationship Id="rId9" Type="http://schemas.openxmlformats.org/officeDocument/2006/relationships/image" Target="../media/image49.png"/></Relationships>
</file>

<file path=ppt/slides/_rels/slide11.xml.rels><?xml version="1.0" encoding="UTF-8" standalone="yes"?>
<Relationships xmlns="http://schemas.openxmlformats.org/package/2006/relationships"><Relationship Id="rId8" Type="http://schemas.openxmlformats.org/officeDocument/2006/relationships/image" Target="../media/image51.png"/><Relationship Id="rId3" Type="http://schemas.microsoft.com/office/2007/relationships/media" Target="../media/media4.mp4"/><Relationship Id="rId7" Type="http://schemas.openxmlformats.org/officeDocument/2006/relationships/image" Target="../media/image50.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video" Target="../media/media4.mp4"/><Relationship Id="rId9" Type="http://schemas.openxmlformats.org/officeDocument/2006/relationships/image" Target="../media/image6.emf"/></Relationships>
</file>

<file path=ppt/slides/_rels/slide12.xml.rels><?xml version="1.0" encoding="UTF-8" standalone="yes"?>
<Relationships xmlns="http://schemas.openxmlformats.org/package/2006/relationships"><Relationship Id="rId8" Type="http://schemas.openxmlformats.org/officeDocument/2006/relationships/image" Target="../media/image6.emf"/><Relationship Id="rId3" Type="http://schemas.microsoft.com/office/2007/relationships/media" Target="../media/media6.mp4"/><Relationship Id="rId7" Type="http://schemas.openxmlformats.org/officeDocument/2006/relationships/image" Target="../media/image53.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52.png"/><Relationship Id="rId5" Type="http://schemas.openxmlformats.org/officeDocument/2006/relationships/slideLayout" Target="../slideLayouts/slideLayout2.xml"/><Relationship Id="rId4" Type="http://schemas.openxmlformats.org/officeDocument/2006/relationships/video" Target="../media/media6.mp4"/></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5" Type="http://schemas.openxmlformats.org/officeDocument/2006/relationships/image" Target="../media/image6.emf"/><Relationship Id="rId4" Type="http://schemas.openxmlformats.org/officeDocument/2006/relationships/image" Target="../media/image54.png"/></Relationships>
</file>

<file path=ppt/slides/_rels/slide14.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emf"/></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60.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18.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64.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68.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2.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21.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6.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emf"/><Relationship Id="rId7" Type="http://schemas.openxmlformats.org/officeDocument/2006/relationships/image" Target="../media/image10.sv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6.emf"/><Relationship Id="rId7" Type="http://schemas.openxmlformats.org/officeDocument/2006/relationships/image" Target="../media/image18.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16.sv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sv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6.emf"/><Relationship Id="rId7" Type="http://schemas.openxmlformats.org/officeDocument/2006/relationships/image" Target="../media/image26.sv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30.svg"/><Relationship Id="rId5" Type="http://schemas.openxmlformats.org/officeDocument/2006/relationships/image" Target="../media/image24.sv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svg"/></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6.emf"/><Relationship Id="rId7" Type="http://schemas.openxmlformats.org/officeDocument/2006/relationships/image" Target="../media/image34.sv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svg"/></Relationships>
</file>

<file path=ppt/slides/_rels/slide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6.emf"/><Relationship Id="rId7" Type="http://schemas.openxmlformats.org/officeDocument/2006/relationships/image" Target="../media/image42.sv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46.svg"/><Relationship Id="rId5" Type="http://schemas.openxmlformats.org/officeDocument/2006/relationships/image" Target="../media/image40.sv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svg"/></Relationships>
</file>

<file path=ppt/slides/_rels/slide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4CB16717-9F68-CC00-168B-4587DF912EDD}"/>
              </a:ext>
            </a:extLst>
          </p:cNvPr>
          <p:cNvSpPr>
            <a:spLocks noGrp="1"/>
          </p:cNvSpPr>
          <p:nvPr>
            <p:ph type="ctrTitle"/>
          </p:nvPr>
        </p:nvSpPr>
        <p:spPr>
          <a:xfrm>
            <a:off x="712779" y="1619474"/>
            <a:ext cx="9144000" cy="885084"/>
          </a:xfrm>
        </p:spPr>
        <p:txBody>
          <a:bodyPr>
            <a:noAutofit/>
          </a:bodyPr>
          <a:lstStyle/>
          <a:p>
            <a:pPr algn="l"/>
            <a:r>
              <a:rPr lang="nl-NL" sz="7000" dirty="0">
                <a:latin typeface="Calibri" panose="020F0502020204030204" pitchFamily="34" charset="0"/>
                <a:cs typeface="Calibri" panose="020F0502020204030204" pitchFamily="34" charset="0"/>
              </a:rPr>
              <a:t>Doorfietsroutes</a:t>
            </a:r>
          </a:p>
        </p:txBody>
      </p:sp>
      <p:sp>
        <p:nvSpPr>
          <p:cNvPr id="4" name="Titel 1">
            <a:extLst>
              <a:ext uri="{FF2B5EF4-FFF2-40B4-BE49-F238E27FC236}">
                <a16:creationId xmlns:a16="http://schemas.microsoft.com/office/drawing/2014/main" id="{CA99DAC5-E8C9-95B3-BD32-7480D77FD64A}"/>
              </a:ext>
            </a:extLst>
          </p:cNvPr>
          <p:cNvSpPr txBox="1">
            <a:spLocks/>
          </p:cNvSpPr>
          <p:nvPr/>
        </p:nvSpPr>
        <p:spPr>
          <a:xfrm>
            <a:off x="764177" y="2425679"/>
            <a:ext cx="9144000" cy="5200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3500" dirty="0">
                <a:solidFill>
                  <a:srgbClr val="F15A28"/>
                </a:solidFill>
                <a:latin typeface="Calibri" panose="020F0502020204030204" pitchFamily="34" charset="0"/>
                <a:cs typeface="Calibri" panose="020F0502020204030204" pitchFamily="34" charset="0"/>
              </a:rPr>
              <a:t>Onbezorgd onderweg</a:t>
            </a:r>
          </a:p>
        </p:txBody>
      </p:sp>
      <p:pic>
        <p:nvPicPr>
          <p:cNvPr id="12" name="Afbeelding 11">
            <a:extLst>
              <a:ext uri="{FF2B5EF4-FFF2-40B4-BE49-F238E27FC236}">
                <a16:creationId xmlns:a16="http://schemas.microsoft.com/office/drawing/2014/main" id="{DCEE67BF-D29A-2437-2217-67C7CCB9CEB0}"/>
              </a:ext>
            </a:extLst>
          </p:cNvPr>
          <p:cNvPicPr>
            <a:picLocks noChangeAspect="1"/>
          </p:cNvPicPr>
          <p:nvPr/>
        </p:nvPicPr>
        <p:blipFill>
          <a:blip r:embed="rId3"/>
          <a:stretch>
            <a:fillRect/>
          </a:stretch>
        </p:blipFill>
        <p:spPr>
          <a:xfrm>
            <a:off x="-194381" y="4651023"/>
            <a:ext cx="12510607" cy="1616462"/>
          </a:xfrm>
          <a:prstGeom prst="rect">
            <a:avLst/>
          </a:prstGeom>
        </p:spPr>
      </p:pic>
      <p:pic>
        <p:nvPicPr>
          <p:cNvPr id="2" name="Graphic 1">
            <a:extLst>
              <a:ext uri="{FF2B5EF4-FFF2-40B4-BE49-F238E27FC236}">
                <a16:creationId xmlns:a16="http://schemas.microsoft.com/office/drawing/2014/main" id="{4C12A0AC-4796-F41C-C208-8BAE720C8751}"/>
              </a:ext>
            </a:extLst>
          </p:cNvPr>
          <p:cNvPicPr>
            <a:picLocks noChangeAspect="1"/>
          </p:cNvPicPr>
          <p:nvPr/>
        </p:nvPicPr>
        <p:blipFill>
          <a:blip r:embed="rId4"/>
          <a:srcRect/>
          <a:stretch/>
        </p:blipFill>
        <p:spPr>
          <a:xfrm>
            <a:off x="8579709" y="-12526"/>
            <a:ext cx="2656936" cy="2656936"/>
          </a:xfrm>
          <a:prstGeom prst="rect">
            <a:avLst/>
          </a:prstGeom>
        </p:spPr>
      </p:pic>
    </p:spTree>
    <p:extLst>
      <p:ext uri="{BB962C8B-B14F-4D97-AF65-F5344CB8AC3E}">
        <p14:creationId xmlns:p14="http://schemas.microsoft.com/office/powerpoint/2010/main" val="1765670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4">
            <a:extLst>
              <a:ext uri="{FF2B5EF4-FFF2-40B4-BE49-F238E27FC236}">
                <a16:creationId xmlns:a16="http://schemas.microsoft.com/office/drawing/2014/main" id="{3D24BCFF-2826-12E4-56B0-BD16B0081A44}"/>
              </a:ext>
            </a:extLst>
          </p:cNvPr>
          <p:cNvSpPr>
            <a:spLocks noGrp="1"/>
          </p:cNvSpPr>
          <p:nvPr>
            <p:ph type="ctrTitle"/>
          </p:nvPr>
        </p:nvSpPr>
        <p:spPr>
          <a:xfrm>
            <a:off x="770962" y="565062"/>
            <a:ext cx="9144000" cy="1078735"/>
          </a:xfrm>
        </p:spPr>
        <p:txBody>
          <a:bodyPr/>
          <a:lstStyle/>
          <a:p>
            <a:pPr algn="l"/>
            <a:r>
              <a:rPr lang="nl-NL" dirty="0">
                <a:latin typeface="Calibri" panose="020F0502020204030204" pitchFamily="34" charset="0"/>
                <a:cs typeface="Calibri" panose="020F0502020204030204" pitchFamily="34" charset="0"/>
              </a:rPr>
              <a:t>Animaties</a:t>
            </a:r>
          </a:p>
        </p:txBody>
      </p:sp>
      <p:pic>
        <p:nvPicPr>
          <p:cNvPr id="9" name="Afbeelding 8">
            <a:extLst>
              <a:ext uri="{FF2B5EF4-FFF2-40B4-BE49-F238E27FC236}">
                <a16:creationId xmlns:a16="http://schemas.microsoft.com/office/drawing/2014/main" id="{346B2700-ED55-4096-D045-39199D161174}"/>
              </a:ext>
            </a:extLst>
          </p:cNvPr>
          <p:cNvPicPr>
            <a:picLocks noChangeAspect="1"/>
          </p:cNvPicPr>
          <p:nvPr/>
        </p:nvPicPr>
        <p:blipFill>
          <a:blip r:embed="rId7"/>
          <a:stretch>
            <a:fillRect/>
          </a:stretch>
        </p:blipFill>
        <p:spPr>
          <a:xfrm>
            <a:off x="-16935" y="6180198"/>
            <a:ext cx="12224884" cy="48193"/>
          </a:xfrm>
          <a:prstGeom prst="rect">
            <a:avLst/>
          </a:prstGeom>
        </p:spPr>
      </p:pic>
      <p:sp>
        <p:nvSpPr>
          <p:cNvPr id="5" name="Ondertitel 6">
            <a:extLst>
              <a:ext uri="{FF2B5EF4-FFF2-40B4-BE49-F238E27FC236}">
                <a16:creationId xmlns:a16="http://schemas.microsoft.com/office/drawing/2014/main" id="{0D82C68A-7DF2-13DF-3680-4C059155D2C3}"/>
              </a:ext>
            </a:extLst>
          </p:cNvPr>
          <p:cNvSpPr>
            <a:spLocks noGrp="1"/>
          </p:cNvSpPr>
          <p:nvPr>
            <p:ph type="subTitle" idx="1"/>
          </p:nvPr>
        </p:nvSpPr>
        <p:spPr>
          <a:xfrm>
            <a:off x="432000" y="5508000"/>
            <a:ext cx="5004194" cy="456102"/>
          </a:xfrm>
        </p:spPr>
        <p:txBody>
          <a:bodyPr>
            <a:normAutofit/>
          </a:bodyPr>
          <a:lstStyle/>
          <a:p>
            <a:pPr algn="l"/>
            <a:r>
              <a:rPr lang="nl-NL" sz="1600" dirty="0"/>
              <a:t>Animatie 1: Van fietsstrook naar </a:t>
            </a:r>
            <a:r>
              <a:rPr lang="nl-NL" sz="1600" dirty="0" err="1"/>
              <a:t>vrijliggend</a:t>
            </a:r>
            <a:r>
              <a:rPr lang="nl-NL" sz="1600" dirty="0"/>
              <a:t> fietspad</a:t>
            </a:r>
          </a:p>
        </p:txBody>
      </p:sp>
      <p:pic>
        <p:nvPicPr>
          <p:cNvPr id="6" name="1-fietsstroook-vrijliggend fietspad.mp4" descr="1-fietsstroook-vrijliggend fietspad.mp4">
            <a:hlinkClick r:id="" action="ppaction://media"/>
            <a:extLst>
              <a:ext uri="{FF2B5EF4-FFF2-40B4-BE49-F238E27FC236}">
                <a16:creationId xmlns:a16="http://schemas.microsoft.com/office/drawing/2014/main" id="{7784A527-0082-0D5C-AAFD-6A25CE172E7C}"/>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40000" y="2448466"/>
            <a:ext cx="5120640" cy="2880360"/>
          </a:xfrm>
          <a:prstGeom prst="rect">
            <a:avLst/>
          </a:prstGeom>
          <a:ln w="19050">
            <a:solidFill>
              <a:schemeClr val="tx1"/>
            </a:solidFill>
          </a:ln>
        </p:spPr>
      </p:pic>
      <p:sp>
        <p:nvSpPr>
          <p:cNvPr id="10" name="Ondertitel 6">
            <a:extLst>
              <a:ext uri="{FF2B5EF4-FFF2-40B4-BE49-F238E27FC236}">
                <a16:creationId xmlns:a16="http://schemas.microsoft.com/office/drawing/2014/main" id="{5EE3FF1F-6755-F839-6D32-AC9D3343221A}"/>
              </a:ext>
            </a:extLst>
          </p:cNvPr>
          <p:cNvSpPr txBox="1">
            <a:spLocks/>
          </p:cNvSpPr>
          <p:nvPr/>
        </p:nvSpPr>
        <p:spPr>
          <a:xfrm>
            <a:off x="6372000" y="5508000"/>
            <a:ext cx="5267284" cy="4561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1600" dirty="0"/>
              <a:t>Animatie 2: Van brug met fietsstroken naar apart fietsersbrug</a:t>
            </a:r>
          </a:p>
        </p:txBody>
      </p:sp>
      <p:pic>
        <p:nvPicPr>
          <p:cNvPr id="11" name="2-brug voor fietsers.mp4" descr="2-brug voor fietsers.mp4">
            <a:hlinkClick r:id="" action="ppaction://media"/>
            <a:extLst>
              <a:ext uri="{FF2B5EF4-FFF2-40B4-BE49-F238E27FC236}">
                <a16:creationId xmlns:a16="http://schemas.microsoft.com/office/drawing/2014/main" id="{309BEB57-C636-9FE9-6AED-96F10B9DDD9A}"/>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480000" y="2448466"/>
            <a:ext cx="5120640" cy="2880360"/>
          </a:xfrm>
          <a:prstGeom prst="rect">
            <a:avLst/>
          </a:prstGeom>
          <a:ln w="19050">
            <a:solidFill>
              <a:schemeClr val="tx1"/>
            </a:solidFill>
          </a:ln>
        </p:spPr>
      </p:pic>
    </p:spTree>
    <p:extLst>
      <p:ext uri="{BB962C8B-B14F-4D97-AF65-F5344CB8AC3E}">
        <p14:creationId xmlns:p14="http://schemas.microsoft.com/office/powerpoint/2010/main" val="3748195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026"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6"/>
                                        </p:tgtEl>
                                      </p:cBhvr>
                                    </p:cmd>
                                  </p:childTnLst>
                                </p:cTn>
                              </p:par>
                            </p:childTnLst>
                          </p:cTn>
                        </p:par>
                      </p:childTnLst>
                    </p:cTn>
                  </p:par>
                </p:childTnLst>
              </p:cTn>
              <p:nextCondLst>
                <p:cond evt="onClick" delay="0">
                  <p:tgtEl>
                    <p:spTgt spid="6"/>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1"/>
                                        </p:tgtEl>
                                      </p:cBhvr>
                                    </p:cmd>
                                  </p:childTnLst>
                                </p:cTn>
                              </p:par>
                            </p:childTnLst>
                          </p:cTn>
                        </p:par>
                      </p:childTnLst>
                    </p:cTn>
                  </p:par>
                </p:childTnLst>
              </p:cTn>
              <p:nextCondLst>
                <p:cond evt="onClick" delay="0">
                  <p:tgtEl>
                    <p:spTgt spid="11"/>
                  </p:tgtEl>
                </p:cond>
              </p:nextCondLst>
            </p:seq>
            <p:video>
              <p:cMediaNode vol="80000">
                <p:cTn id="21" fill="hold" display="0">
                  <p:stCondLst>
                    <p:cond delay="indefinite"/>
                  </p:stCondLst>
                </p:cTn>
                <p:tgtEl>
                  <p:spTgt spid="6"/>
                </p:tgtEl>
              </p:cMediaNode>
            </p:video>
            <p:video>
              <p:cMediaNode vol="80000">
                <p:cTn id="22" fill="hold" display="0">
                  <p:stCondLst>
                    <p:cond delay="indefinite"/>
                  </p:stCondLst>
                </p:cTn>
                <p:tgtEl>
                  <p:spTgt spid="11"/>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6">
            <a:extLst>
              <a:ext uri="{FF2B5EF4-FFF2-40B4-BE49-F238E27FC236}">
                <a16:creationId xmlns:a16="http://schemas.microsoft.com/office/drawing/2014/main" id="{C2CDF4B7-72D4-5FB6-D9A2-5B555594CB80}"/>
              </a:ext>
            </a:extLst>
          </p:cNvPr>
          <p:cNvSpPr txBox="1">
            <a:spLocks/>
          </p:cNvSpPr>
          <p:nvPr/>
        </p:nvSpPr>
        <p:spPr>
          <a:xfrm>
            <a:off x="432000" y="5508000"/>
            <a:ext cx="6193389" cy="4561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1600" dirty="0"/>
              <a:t>Animatie 3: Van rotonde naar rotonde met fietsersbrug</a:t>
            </a:r>
          </a:p>
        </p:txBody>
      </p:sp>
      <p:pic>
        <p:nvPicPr>
          <p:cNvPr id="5" name="3-rotonde met brug_1.mp4" descr="3-rotonde met brug_1.mp4">
            <a:hlinkClick r:id="" action="ppaction://media"/>
            <a:extLst>
              <a:ext uri="{FF2B5EF4-FFF2-40B4-BE49-F238E27FC236}">
                <a16:creationId xmlns:a16="http://schemas.microsoft.com/office/drawing/2014/main" id="{26535F06-0152-1965-1750-7E06D65D6208}"/>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40000" y="2448000"/>
            <a:ext cx="5120640" cy="2880360"/>
          </a:xfrm>
          <a:prstGeom prst="rect">
            <a:avLst/>
          </a:prstGeom>
          <a:ln w="19050">
            <a:solidFill>
              <a:schemeClr val="tx1"/>
            </a:solidFill>
          </a:ln>
        </p:spPr>
      </p:pic>
      <p:sp>
        <p:nvSpPr>
          <p:cNvPr id="6" name="Ondertitel 6">
            <a:extLst>
              <a:ext uri="{FF2B5EF4-FFF2-40B4-BE49-F238E27FC236}">
                <a16:creationId xmlns:a16="http://schemas.microsoft.com/office/drawing/2014/main" id="{AB7714AD-1D9E-B728-EAC7-EB234F8BEF1F}"/>
              </a:ext>
            </a:extLst>
          </p:cNvPr>
          <p:cNvSpPr txBox="1">
            <a:spLocks/>
          </p:cNvSpPr>
          <p:nvPr/>
        </p:nvSpPr>
        <p:spPr>
          <a:xfrm>
            <a:off x="6372000" y="5508000"/>
            <a:ext cx="9144000" cy="4561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1600" dirty="0"/>
              <a:t>Animatie 4: Van fietsstrook naar fietsstraat</a:t>
            </a:r>
          </a:p>
        </p:txBody>
      </p:sp>
      <p:pic>
        <p:nvPicPr>
          <p:cNvPr id="7" name="4-fietsstrook-fietsstraat.mp4" descr="4-fietsstrook-fietsstraat.mp4">
            <a:hlinkClick r:id="" action="ppaction://media"/>
            <a:extLst>
              <a:ext uri="{FF2B5EF4-FFF2-40B4-BE49-F238E27FC236}">
                <a16:creationId xmlns:a16="http://schemas.microsoft.com/office/drawing/2014/main" id="{5744D8A9-3976-FB10-6290-07AAD2EBDBE8}"/>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6480000" y="2448000"/>
            <a:ext cx="5120640" cy="2880360"/>
          </a:xfrm>
          <a:prstGeom prst="rect">
            <a:avLst/>
          </a:prstGeom>
          <a:ln w="19050">
            <a:solidFill>
              <a:schemeClr val="tx1"/>
            </a:solidFill>
          </a:ln>
        </p:spPr>
      </p:pic>
      <p:pic>
        <p:nvPicPr>
          <p:cNvPr id="8" name="Afbeelding 7">
            <a:extLst>
              <a:ext uri="{FF2B5EF4-FFF2-40B4-BE49-F238E27FC236}">
                <a16:creationId xmlns:a16="http://schemas.microsoft.com/office/drawing/2014/main" id="{5EBA0C21-A0A5-4313-5C71-D5572475EBE1}"/>
              </a:ext>
            </a:extLst>
          </p:cNvPr>
          <p:cNvPicPr>
            <a:picLocks noChangeAspect="1"/>
          </p:cNvPicPr>
          <p:nvPr/>
        </p:nvPicPr>
        <p:blipFill>
          <a:blip r:embed="rId9"/>
          <a:stretch>
            <a:fillRect/>
          </a:stretch>
        </p:blipFill>
        <p:spPr>
          <a:xfrm>
            <a:off x="-16935" y="6180198"/>
            <a:ext cx="12224884" cy="48193"/>
          </a:xfrm>
          <a:prstGeom prst="rect">
            <a:avLst/>
          </a:prstGeom>
        </p:spPr>
      </p:pic>
    </p:spTree>
    <p:extLst>
      <p:ext uri="{BB962C8B-B14F-4D97-AF65-F5344CB8AC3E}">
        <p14:creationId xmlns:p14="http://schemas.microsoft.com/office/powerpoint/2010/main" val="3382829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02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7"/>
                                        </p:tgtEl>
                                      </p:cBhvr>
                                    </p:cmd>
                                  </p:childTnLst>
                                </p:cTn>
                              </p:par>
                            </p:childTnLst>
                          </p:cTn>
                        </p:par>
                      </p:childTnLst>
                    </p:cTn>
                  </p:par>
                </p:childTnLst>
              </p:cTn>
              <p:nextCondLst>
                <p:cond evt="onClick" delay="0">
                  <p:tgtEl>
                    <p:spTgt spid="7"/>
                  </p:tgtEl>
                </p:cond>
              </p:nextCondLst>
            </p:seq>
            <p:video>
              <p:cMediaNode vol="80000">
                <p:cTn id="21" fill="hold" display="0">
                  <p:stCondLst>
                    <p:cond delay="indefinite"/>
                  </p:stCondLst>
                </p:cTn>
                <p:tgtEl>
                  <p:spTgt spid="5"/>
                </p:tgtEl>
              </p:cMediaNode>
            </p:video>
            <p:video>
              <p:cMediaNode vol="80000">
                <p:cTn id="22" fill="hold" display="0">
                  <p:stCondLst>
                    <p:cond delay="indefinite"/>
                  </p:stCondLst>
                </p:cTn>
                <p:tgtEl>
                  <p:spTgt spid="7"/>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6">
            <a:extLst>
              <a:ext uri="{FF2B5EF4-FFF2-40B4-BE49-F238E27FC236}">
                <a16:creationId xmlns:a16="http://schemas.microsoft.com/office/drawing/2014/main" id="{1CF72BAA-2637-266A-CCE5-8B974A9E867F}"/>
              </a:ext>
            </a:extLst>
          </p:cNvPr>
          <p:cNvSpPr txBox="1">
            <a:spLocks/>
          </p:cNvSpPr>
          <p:nvPr/>
        </p:nvSpPr>
        <p:spPr>
          <a:xfrm>
            <a:off x="432000" y="5508000"/>
            <a:ext cx="5709038" cy="4561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1600" dirty="0"/>
              <a:t>Animatie 5: Van kruising naar rotonde</a:t>
            </a:r>
          </a:p>
        </p:txBody>
      </p:sp>
      <p:pic>
        <p:nvPicPr>
          <p:cNvPr id="5" name="5-kruising-rotonde.mp4" descr="5-kruising-rotonde.mp4">
            <a:hlinkClick r:id="" action="ppaction://media"/>
            <a:extLst>
              <a:ext uri="{FF2B5EF4-FFF2-40B4-BE49-F238E27FC236}">
                <a16:creationId xmlns:a16="http://schemas.microsoft.com/office/drawing/2014/main" id="{0912E847-CC42-E7FA-50DE-A74466919F1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40000" y="2448000"/>
            <a:ext cx="5120640" cy="2880360"/>
          </a:xfrm>
          <a:prstGeom prst="rect">
            <a:avLst/>
          </a:prstGeom>
          <a:ln w="19050">
            <a:solidFill>
              <a:schemeClr val="tx1"/>
            </a:solidFill>
          </a:ln>
        </p:spPr>
      </p:pic>
      <p:sp>
        <p:nvSpPr>
          <p:cNvPr id="6" name="Ondertitel 6">
            <a:extLst>
              <a:ext uri="{FF2B5EF4-FFF2-40B4-BE49-F238E27FC236}">
                <a16:creationId xmlns:a16="http://schemas.microsoft.com/office/drawing/2014/main" id="{973A4DE5-5BD6-5306-1518-B0B845135ADD}"/>
              </a:ext>
            </a:extLst>
          </p:cNvPr>
          <p:cNvSpPr txBox="1">
            <a:spLocks/>
          </p:cNvSpPr>
          <p:nvPr/>
        </p:nvSpPr>
        <p:spPr>
          <a:xfrm>
            <a:off x="6372000" y="5508000"/>
            <a:ext cx="6022870" cy="4561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1600" dirty="0"/>
              <a:t>Animatie 6: Van kruising naar kruising met voorrang</a:t>
            </a:r>
          </a:p>
        </p:txBody>
      </p:sp>
      <p:pic>
        <p:nvPicPr>
          <p:cNvPr id="7" name="6-voorrang fietsers.mp4" descr="6-voorrang fietsers.mp4">
            <a:hlinkClick r:id="" action="ppaction://media"/>
            <a:extLst>
              <a:ext uri="{FF2B5EF4-FFF2-40B4-BE49-F238E27FC236}">
                <a16:creationId xmlns:a16="http://schemas.microsoft.com/office/drawing/2014/main" id="{EC0AFBD2-D7C4-2E05-F032-7E8CAD1E121B}"/>
              </a:ext>
            </a:extLst>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6480000" y="2448000"/>
            <a:ext cx="5120640" cy="2880360"/>
          </a:xfrm>
          <a:prstGeom prst="rect">
            <a:avLst/>
          </a:prstGeom>
          <a:ln w="19050">
            <a:solidFill>
              <a:schemeClr val="tx1"/>
            </a:solidFill>
          </a:ln>
        </p:spPr>
      </p:pic>
      <p:pic>
        <p:nvPicPr>
          <p:cNvPr id="8" name="Afbeelding 7">
            <a:extLst>
              <a:ext uri="{FF2B5EF4-FFF2-40B4-BE49-F238E27FC236}">
                <a16:creationId xmlns:a16="http://schemas.microsoft.com/office/drawing/2014/main" id="{9850AA53-53EA-93F5-53E2-277E0430EC01}"/>
              </a:ext>
            </a:extLst>
          </p:cNvPr>
          <p:cNvPicPr>
            <a:picLocks noChangeAspect="1"/>
          </p:cNvPicPr>
          <p:nvPr/>
        </p:nvPicPr>
        <p:blipFill>
          <a:blip r:embed="rId8"/>
          <a:stretch>
            <a:fillRect/>
          </a:stretch>
        </p:blipFill>
        <p:spPr>
          <a:xfrm>
            <a:off x="-16935" y="6180198"/>
            <a:ext cx="12224884" cy="48193"/>
          </a:xfrm>
          <a:prstGeom prst="rect">
            <a:avLst/>
          </a:prstGeom>
        </p:spPr>
      </p:pic>
    </p:spTree>
    <p:extLst>
      <p:ext uri="{BB962C8B-B14F-4D97-AF65-F5344CB8AC3E}">
        <p14:creationId xmlns:p14="http://schemas.microsoft.com/office/powerpoint/2010/main" val="2168332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02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7"/>
                                        </p:tgtEl>
                                      </p:cBhvr>
                                    </p:cmd>
                                  </p:childTnLst>
                                </p:cTn>
                              </p:par>
                            </p:childTnLst>
                          </p:cTn>
                        </p:par>
                      </p:childTnLst>
                    </p:cTn>
                  </p:par>
                </p:childTnLst>
              </p:cTn>
              <p:nextCondLst>
                <p:cond evt="onClick" delay="0">
                  <p:tgtEl>
                    <p:spTgt spid="7"/>
                  </p:tgtEl>
                </p:cond>
              </p:nextCondLst>
            </p:seq>
            <p:video>
              <p:cMediaNode vol="80000">
                <p:cTn id="21" fill="hold" display="0">
                  <p:stCondLst>
                    <p:cond delay="indefinite"/>
                  </p:stCondLst>
                </p:cTn>
                <p:tgtEl>
                  <p:spTgt spid="5"/>
                </p:tgtEl>
              </p:cMediaNode>
            </p:video>
            <p:video>
              <p:cMediaNode vol="80000">
                <p:cTn id="22" fill="hold" display="0">
                  <p:stCondLst>
                    <p:cond delay="indefinite"/>
                  </p:stCondLst>
                </p:cTn>
                <p:tgtEl>
                  <p:spTgt spid="7"/>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7-kruising-tunnel.mp4" descr="7-kruising-tunnel.mp4">
            <a:hlinkClick r:id="" action="ppaction://media"/>
            <a:extLst>
              <a:ext uri="{FF2B5EF4-FFF2-40B4-BE49-F238E27FC236}">
                <a16:creationId xmlns:a16="http://schemas.microsoft.com/office/drawing/2014/main" id="{05B620FC-5E0F-02D2-67E8-41B855172DC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40000" y="2448000"/>
            <a:ext cx="5120640" cy="2880360"/>
          </a:xfrm>
          <a:prstGeom prst="rect">
            <a:avLst/>
          </a:prstGeom>
          <a:ln w="19050">
            <a:solidFill>
              <a:schemeClr val="tx1"/>
            </a:solidFill>
          </a:ln>
        </p:spPr>
      </p:pic>
      <p:sp>
        <p:nvSpPr>
          <p:cNvPr id="8" name="Ondertitel 6">
            <a:extLst>
              <a:ext uri="{FF2B5EF4-FFF2-40B4-BE49-F238E27FC236}">
                <a16:creationId xmlns:a16="http://schemas.microsoft.com/office/drawing/2014/main" id="{E8522756-7F1C-9725-440D-ED9986A67209}"/>
              </a:ext>
            </a:extLst>
          </p:cNvPr>
          <p:cNvSpPr txBox="1">
            <a:spLocks/>
          </p:cNvSpPr>
          <p:nvPr/>
        </p:nvSpPr>
        <p:spPr>
          <a:xfrm>
            <a:off x="432000" y="5508000"/>
            <a:ext cx="9144000" cy="4561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1600" dirty="0"/>
              <a:t>Animatie 7: Van kruising met fietsstroken naar fietserstunnel</a:t>
            </a:r>
          </a:p>
        </p:txBody>
      </p:sp>
      <p:pic>
        <p:nvPicPr>
          <p:cNvPr id="9" name="Afbeelding 8">
            <a:extLst>
              <a:ext uri="{FF2B5EF4-FFF2-40B4-BE49-F238E27FC236}">
                <a16:creationId xmlns:a16="http://schemas.microsoft.com/office/drawing/2014/main" id="{183DE03D-ECFC-9C22-1A5C-489872C8D843}"/>
              </a:ext>
            </a:extLst>
          </p:cNvPr>
          <p:cNvPicPr>
            <a:picLocks noChangeAspect="1"/>
          </p:cNvPicPr>
          <p:nvPr/>
        </p:nvPicPr>
        <p:blipFill>
          <a:blip r:embed="rId5"/>
          <a:stretch>
            <a:fillRect/>
          </a:stretch>
        </p:blipFill>
        <p:spPr>
          <a:xfrm>
            <a:off x="-16935" y="6180198"/>
            <a:ext cx="12224884" cy="48193"/>
          </a:xfrm>
          <a:prstGeom prst="rect">
            <a:avLst/>
          </a:prstGeom>
        </p:spPr>
      </p:pic>
    </p:spTree>
    <p:extLst>
      <p:ext uri="{BB962C8B-B14F-4D97-AF65-F5344CB8AC3E}">
        <p14:creationId xmlns:p14="http://schemas.microsoft.com/office/powerpoint/2010/main" val="2827335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F204A484-6DEE-F0F8-C3DF-EFDBBA2E4F5B}"/>
              </a:ext>
            </a:extLst>
          </p:cNvPr>
          <p:cNvPicPr>
            <a:picLocks noChangeAspect="1"/>
          </p:cNvPicPr>
          <p:nvPr/>
        </p:nvPicPr>
        <p:blipFill>
          <a:blip r:embed="rId3"/>
          <a:stretch>
            <a:fillRect/>
          </a:stretch>
        </p:blipFill>
        <p:spPr>
          <a:xfrm>
            <a:off x="-49808" y="4643121"/>
            <a:ext cx="12262178" cy="1809438"/>
          </a:xfrm>
          <a:prstGeom prst="rect">
            <a:avLst/>
          </a:prstGeom>
        </p:spPr>
      </p:pic>
      <p:sp>
        <p:nvSpPr>
          <p:cNvPr id="9" name="Titel 4">
            <a:extLst>
              <a:ext uri="{FF2B5EF4-FFF2-40B4-BE49-F238E27FC236}">
                <a16:creationId xmlns:a16="http://schemas.microsoft.com/office/drawing/2014/main" id="{3B5E5143-1028-EDA6-EF5B-BB019F8BE0BD}"/>
              </a:ext>
            </a:extLst>
          </p:cNvPr>
          <p:cNvSpPr>
            <a:spLocks noGrp="1"/>
          </p:cNvSpPr>
          <p:nvPr>
            <p:ph type="ctrTitle"/>
          </p:nvPr>
        </p:nvSpPr>
        <p:spPr>
          <a:xfrm>
            <a:off x="770962" y="565062"/>
            <a:ext cx="6178478" cy="1078735"/>
          </a:xfrm>
        </p:spPr>
        <p:txBody>
          <a:bodyPr/>
          <a:lstStyle/>
          <a:p>
            <a:pPr algn="l"/>
            <a:r>
              <a:rPr lang="nl-NL" dirty="0">
                <a:solidFill>
                  <a:srgbClr val="5D7DC1"/>
                </a:solidFill>
                <a:latin typeface="Calibri" panose="020F0502020204030204" pitchFamily="34" charset="0"/>
                <a:cs typeface="Calibri" panose="020F0502020204030204" pitchFamily="34" charset="0"/>
              </a:rPr>
              <a:t>Pijler 3</a:t>
            </a:r>
          </a:p>
        </p:txBody>
      </p:sp>
      <p:sp>
        <p:nvSpPr>
          <p:cNvPr id="10" name="Ondertitel 6">
            <a:extLst>
              <a:ext uri="{FF2B5EF4-FFF2-40B4-BE49-F238E27FC236}">
                <a16:creationId xmlns:a16="http://schemas.microsoft.com/office/drawing/2014/main" id="{1A758A81-0C6F-3F05-4C21-BB9BD46B88D3}"/>
              </a:ext>
            </a:extLst>
          </p:cNvPr>
          <p:cNvSpPr>
            <a:spLocks noGrp="1"/>
          </p:cNvSpPr>
          <p:nvPr>
            <p:ph type="subTitle" idx="1"/>
          </p:nvPr>
        </p:nvSpPr>
        <p:spPr>
          <a:xfrm>
            <a:off x="824752" y="1643797"/>
            <a:ext cx="9144000" cy="550763"/>
          </a:xfrm>
        </p:spPr>
        <p:txBody>
          <a:bodyPr/>
          <a:lstStyle/>
          <a:p>
            <a:pPr algn="l"/>
            <a:r>
              <a:rPr lang="nl-NL" dirty="0"/>
              <a:t>Hoe realiseren we doorfietsroutes?</a:t>
            </a:r>
          </a:p>
        </p:txBody>
      </p:sp>
      <p:sp>
        <p:nvSpPr>
          <p:cNvPr id="11" name="Ondertitel 17">
            <a:extLst>
              <a:ext uri="{FF2B5EF4-FFF2-40B4-BE49-F238E27FC236}">
                <a16:creationId xmlns:a16="http://schemas.microsoft.com/office/drawing/2014/main" id="{11B694FF-862D-B577-6998-4A4966A2671B}"/>
              </a:ext>
            </a:extLst>
          </p:cNvPr>
          <p:cNvSpPr txBox="1">
            <a:spLocks/>
          </p:cNvSpPr>
          <p:nvPr/>
        </p:nvSpPr>
        <p:spPr>
          <a:xfrm>
            <a:off x="857025" y="2194559"/>
            <a:ext cx="6673328" cy="27001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nl-NL" sz="1500" dirty="0"/>
              <a:t>Door de bestaande (</a:t>
            </a:r>
            <a:r>
              <a:rPr lang="nl-NL" sz="1500" dirty="0" err="1"/>
              <a:t>ﬁets</a:t>
            </a:r>
            <a:r>
              <a:rPr lang="nl-NL" sz="1500" dirty="0"/>
              <a:t>)infrastructuur te verbeteren en ontbrekende stukken aan te leggen ontstaat een </a:t>
            </a:r>
            <a:r>
              <a:rPr lang="nl-NL" sz="1500" dirty="0" err="1"/>
              <a:t>doorﬁetsroute</a:t>
            </a:r>
            <a:r>
              <a:rPr lang="nl-NL" sz="1500" dirty="0"/>
              <a:t>. Omdat de </a:t>
            </a:r>
            <a:r>
              <a:rPr lang="nl-NL" sz="1500" dirty="0" err="1"/>
              <a:t>doorﬁetsroutes</a:t>
            </a:r>
            <a:r>
              <a:rPr lang="nl-NL" sz="1500" dirty="0"/>
              <a:t> gemeentegrenzen overstijgen, werken verschillende overheden zoals provincies, vervoerregio’s en gemeenten samen. We bespreken de plannen met belangenorganisaties, (potentiële) gebruikers en direct omwonenden. Zo komen we tot een zo optimaal mogelijke oplossing die aantrekkelijk en veilig is voor zowel de </a:t>
            </a:r>
            <a:r>
              <a:rPr lang="nl-NL" sz="1500" dirty="0" err="1"/>
              <a:t>ﬁetsers</a:t>
            </a:r>
            <a:r>
              <a:rPr lang="nl-NL" sz="1500" dirty="0"/>
              <a:t> als </a:t>
            </a:r>
            <a:br>
              <a:rPr lang="nl-NL" sz="1500" dirty="0"/>
            </a:br>
            <a:r>
              <a:rPr lang="nl-NL" sz="1500" dirty="0"/>
              <a:t>de omwonenden.</a:t>
            </a:r>
          </a:p>
        </p:txBody>
      </p:sp>
    </p:spTree>
    <p:extLst>
      <p:ext uri="{BB962C8B-B14F-4D97-AF65-F5344CB8AC3E}">
        <p14:creationId xmlns:p14="http://schemas.microsoft.com/office/powerpoint/2010/main" val="30777865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4">
            <a:extLst>
              <a:ext uri="{FF2B5EF4-FFF2-40B4-BE49-F238E27FC236}">
                <a16:creationId xmlns:a16="http://schemas.microsoft.com/office/drawing/2014/main" id="{1EA479C1-FCC0-8ACB-0990-FA50DEB86C74}"/>
              </a:ext>
            </a:extLst>
          </p:cNvPr>
          <p:cNvSpPr txBox="1">
            <a:spLocks/>
          </p:cNvSpPr>
          <p:nvPr/>
        </p:nvSpPr>
        <p:spPr>
          <a:xfrm>
            <a:off x="770962" y="229782"/>
            <a:ext cx="9144000" cy="262517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5000" dirty="0">
                <a:latin typeface="Calibri" panose="020F0502020204030204" pitchFamily="34" charset="0"/>
                <a:cs typeface="Calibri" panose="020F0502020204030204" pitchFamily="34" charset="0"/>
              </a:rPr>
              <a:t>Netwerk van </a:t>
            </a:r>
          </a:p>
          <a:p>
            <a:pPr algn="l"/>
            <a:r>
              <a:rPr lang="nl-NL" sz="5000" dirty="0">
                <a:latin typeface="Calibri" panose="020F0502020204030204" pitchFamily="34" charset="0"/>
                <a:cs typeface="Calibri" panose="020F0502020204030204" pitchFamily="34" charset="0"/>
              </a:rPr>
              <a:t>doorfietsroutes</a:t>
            </a:r>
          </a:p>
          <a:p>
            <a:pPr algn="l"/>
            <a:r>
              <a:rPr lang="nl-NL" sz="5000" dirty="0">
                <a:latin typeface="Calibri" panose="020F0502020204030204" pitchFamily="34" charset="0"/>
                <a:cs typeface="Calibri" panose="020F0502020204030204" pitchFamily="34" charset="0"/>
              </a:rPr>
              <a:t>In Nederland</a:t>
            </a:r>
          </a:p>
        </p:txBody>
      </p:sp>
      <p:pic>
        <p:nvPicPr>
          <p:cNvPr id="10" name="Afbeelding 9" descr="Afbeelding met kaart&#10;&#10;Automatisch gegenereerde beschrijving">
            <a:extLst>
              <a:ext uri="{FF2B5EF4-FFF2-40B4-BE49-F238E27FC236}">
                <a16:creationId xmlns:a16="http://schemas.microsoft.com/office/drawing/2014/main" id="{F7456C50-5393-E11A-047C-1510D0D1BC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9297" y="922865"/>
            <a:ext cx="3305268" cy="4688786"/>
          </a:xfrm>
          <a:prstGeom prst="rect">
            <a:avLst/>
          </a:prstGeom>
        </p:spPr>
      </p:pic>
      <p:pic>
        <p:nvPicPr>
          <p:cNvPr id="13" name="Afbeelding 12">
            <a:extLst>
              <a:ext uri="{FF2B5EF4-FFF2-40B4-BE49-F238E27FC236}">
                <a16:creationId xmlns:a16="http://schemas.microsoft.com/office/drawing/2014/main" id="{F57171D5-7769-5A79-F095-550B8BDDCF98}"/>
              </a:ext>
            </a:extLst>
          </p:cNvPr>
          <p:cNvPicPr>
            <a:picLocks noChangeAspect="1"/>
          </p:cNvPicPr>
          <p:nvPr/>
        </p:nvPicPr>
        <p:blipFill>
          <a:blip r:embed="rId4"/>
          <a:stretch>
            <a:fillRect/>
          </a:stretch>
        </p:blipFill>
        <p:spPr>
          <a:xfrm>
            <a:off x="-16935" y="6180198"/>
            <a:ext cx="12224884" cy="48193"/>
          </a:xfrm>
          <a:prstGeom prst="rect">
            <a:avLst/>
          </a:prstGeom>
        </p:spPr>
      </p:pic>
    </p:spTree>
    <p:extLst>
      <p:ext uri="{BB962C8B-B14F-4D97-AF65-F5344CB8AC3E}">
        <p14:creationId xmlns:p14="http://schemas.microsoft.com/office/powerpoint/2010/main" val="3450476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4">
            <a:extLst>
              <a:ext uri="{FF2B5EF4-FFF2-40B4-BE49-F238E27FC236}">
                <a16:creationId xmlns:a16="http://schemas.microsoft.com/office/drawing/2014/main" id="{BA34905C-326D-0A1C-D851-57F0413A6AB3}"/>
              </a:ext>
            </a:extLst>
          </p:cNvPr>
          <p:cNvSpPr txBox="1">
            <a:spLocks/>
          </p:cNvSpPr>
          <p:nvPr/>
        </p:nvSpPr>
        <p:spPr>
          <a:xfrm>
            <a:off x="770962" y="229782"/>
            <a:ext cx="9144000" cy="262517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5000" dirty="0">
                <a:latin typeface="Calibri" panose="020F0502020204030204" pitchFamily="34" charset="0"/>
                <a:cs typeface="Calibri" panose="020F0502020204030204" pitchFamily="34" charset="0"/>
              </a:rPr>
              <a:t>Hoe ziet dat</a:t>
            </a:r>
            <a:br>
              <a:rPr lang="nl-NL" sz="5000" dirty="0">
                <a:latin typeface="Calibri" panose="020F0502020204030204" pitchFamily="34" charset="0"/>
                <a:cs typeface="Calibri" panose="020F0502020204030204" pitchFamily="34" charset="0"/>
              </a:rPr>
            </a:br>
            <a:r>
              <a:rPr lang="nl-NL" sz="5000" dirty="0">
                <a:latin typeface="Calibri" panose="020F0502020204030204" pitchFamily="34" charset="0"/>
                <a:cs typeface="Calibri" panose="020F0502020204030204" pitchFamily="34" charset="0"/>
              </a:rPr>
              <a:t>er in de praktijk</a:t>
            </a:r>
            <a:br>
              <a:rPr lang="nl-NL" sz="5000" dirty="0">
                <a:latin typeface="Calibri" panose="020F0502020204030204" pitchFamily="34" charset="0"/>
                <a:cs typeface="Calibri" panose="020F0502020204030204" pitchFamily="34" charset="0"/>
              </a:rPr>
            </a:br>
            <a:r>
              <a:rPr lang="nl-NL" sz="5000" dirty="0">
                <a:latin typeface="Calibri" panose="020F0502020204030204" pitchFamily="34" charset="0"/>
                <a:cs typeface="Calibri" panose="020F0502020204030204" pitchFamily="34" charset="0"/>
              </a:rPr>
              <a:t>dan uit? </a:t>
            </a:r>
          </a:p>
        </p:txBody>
      </p:sp>
      <p:pic>
        <p:nvPicPr>
          <p:cNvPr id="2" name="Afbeelding 1">
            <a:extLst>
              <a:ext uri="{FF2B5EF4-FFF2-40B4-BE49-F238E27FC236}">
                <a16:creationId xmlns:a16="http://schemas.microsoft.com/office/drawing/2014/main" id="{A1B41EBD-050A-CE85-E7EE-559685357917}"/>
              </a:ext>
            </a:extLst>
          </p:cNvPr>
          <p:cNvPicPr>
            <a:picLocks noChangeAspect="1"/>
          </p:cNvPicPr>
          <p:nvPr/>
        </p:nvPicPr>
        <p:blipFill>
          <a:blip r:embed="rId3"/>
          <a:stretch>
            <a:fillRect/>
          </a:stretch>
        </p:blipFill>
        <p:spPr>
          <a:xfrm>
            <a:off x="-16935" y="6180198"/>
            <a:ext cx="12224884" cy="48193"/>
          </a:xfrm>
          <a:prstGeom prst="rect">
            <a:avLst/>
          </a:prstGeom>
        </p:spPr>
      </p:pic>
    </p:spTree>
    <p:extLst>
      <p:ext uri="{BB962C8B-B14F-4D97-AF65-F5344CB8AC3E}">
        <p14:creationId xmlns:p14="http://schemas.microsoft.com/office/powerpoint/2010/main" val="4904981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Afbeelding 14">
            <a:extLst>
              <a:ext uri="{FF2B5EF4-FFF2-40B4-BE49-F238E27FC236}">
                <a16:creationId xmlns:a16="http://schemas.microsoft.com/office/drawing/2014/main" id="{2E9A3575-2AD4-7963-E862-4BF496D86CAD}"/>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10" name="Afbeelding 9" descr="Afbeelding met lucht, buiten, fiets, weg&#10;&#10;Automatisch gegenereerde beschrijving">
            <a:extLst>
              <a:ext uri="{FF2B5EF4-FFF2-40B4-BE49-F238E27FC236}">
                <a16:creationId xmlns:a16="http://schemas.microsoft.com/office/drawing/2014/main" id="{8455FA25-EFED-D64F-709D-E96AEF4891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76059" y="462013"/>
            <a:ext cx="3992880" cy="2662597"/>
          </a:xfrm>
          <a:prstGeom prst="rect">
            <a:avLst/>
          </a:prstGeom>
        </p:spPr>
      </p:pic>
      <p:pic>
        <p:nvPicPr>
          <p:cNvPr id="16" name="Afbeelding 15" descr="Afbeelding met tekst, lucht, buiten, gras&#10;&#10;Automatisch gegenereerde beschrijving">
            <a:extLst>
              <a:ext uri="{FF2B5EF4-FFF2-40B4-BE49-F238E27FC236}">
                <a16:creationId xmlns:a16="http://schemas.microsoft.com/office/drawing/2014/main" id="{D1C814B3-DA77-29FD-679D-2BF657F7B48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36221" y="462013"/>
            <a:ext cx="3992880" cy="2661920"/>
          </a:xfrm>
          <a:prstGeom prst="rect">
            <a:avLst/>
          </a:prstGeom>
        </p:spPr>
      </p:pic>
      <p:pic>
        <p:nvPicPr>
          <p:cNvPr id="17" name="Afbeelding 16" descr="Afbeelding met buiten, fiets, weg, lucht&#10;&#10;Automatisch gegenereerde beschrijving">
            <a:extLst>
              <a:ext uri="{FF2B5EF4-FFF2-40B4-BE49-F238E27FC236}">
                <a16:creationId xmlns:a16="http://schemas.microsoft.com/office/drawing/2014/main" id="{B9617687-3D04-1F28-F81D-4A0CF8E7974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84567" y="3206089"/>
            <a:ext cx="3992880" cy="2662597"/>
          </a:xfrm>
          <a:prstGeom prst="rect">
            <a:avLst/>
          </a:prstGeom>
        </p:spPr>
      </p:pic>
      <p:pic>
        <p:nvPicPr>
          <p:cNvPr id="18" name="Afbeelding 17" descr="Afbeelding met tekst, buiten, lucht, boom&#10;&#10;Automatisch gegenereerde beschrijving">
            <a:extLst>
              <a:ext uri="{FF2B5EF4-FFF2-40B4-BE49-F238E27FC236}">
                <a16:creationId xmlns:a16="http://schemas.microsoft.com/office/drawing/2014/main" id="{3D88EF8C-FAC7-C9DB-74AE-5D2AD8FFD47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36221" y="3206089"/>
            <a:ext cx="3992880" cy="2661920"/>
          </a:xfrm>
          <a:prstGeom prst="rect">
            <a:avLst/>
          </a:prstGeom>
        </p:spPr>
      </p:pic>
      <p:sp>
        <p:nvSpPr>
          <p:cNvPr id="19" name="Ondertitel 17">
            <a:extLst>
              <a:ext uri="{FF2B5EF4-FFF2-40B4-BE49-F238E27FC236}">
                <a16:creationId xmlns:a16="http://schemas.microsoft.com/office/drawing/2014/main" id="{E2195A08-7EAF-6D67-B58C-034B21FA0FA6}"/>
              </a:ext>
            </a:extLst>
          </p:cNvPr>
          <p:cNvSpPr txBox="1">
            <a:spLocks/>
          </p:cNvSpPr>
          <p:nvPr/>
        </p:nvSpPr>
        <p:spPr>
          <a:xfrm>
            <a:off x="844668" y="505920"/>
            <a:ext cx="2281591" cy="7544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nl-NL" sz="1500" dirty="0"/>
              <a:t>Binnen de bebouwde kom</a:t>
            </a:r>
          </a:p>
        </p:txBody>
      </p:sp>
    </p:spTree>
    <p:extLst>
      <p:ext uri="{BB962C8B-B14F-4D97-AF65-F5344CB8AC3E}">
        <p14:creationId xmlns:p14="http://schemas.microsoft.com/office/powerpoint/2010/main" val="3865053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Afbeelding 14">
            <a:extLst>
              <a:ext uri="{FF2B5EF4-FFF2-40B4-BE49-F238E27FC236}">
                <a16:creationId xmlns:a16="http://schemas.microsoft.com/office/drawing/2014/main" id="{2E9A3575-2AD4-7963-E862-4BF496D86CAD}"/>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10" name="Afbeelding 9">
            <a:extLst>
              <a:ext uri="{FF2B5EF4-FFF2-40B4-BE49-F238E27FC236}">
                <a16:creationId xmlns:a16="http://schemas.microsoft.com/office/drawing/2014/main" id="{8455FA25-EFED-D64F-709D-E96AEF48914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76059" y="462013"/>
            <a:ext cx="3992880" cy="2662596"/>
          </a:xfrm>
          <a:prstGeom prst="rect">
            <a:avLst/>
          </a:prstGeom>
        </p:spPr>
      </p:pic>
      <p:pic>
        <p:nvPicPr>
          <p:cNvPr id="16" name="Afbeelding 15">
            <a:extLst>
              <a:ext uri="{FF2B5EF4-FFF2-40B4-BE49-F238E27FC236}">
                <a16:creationId xmlns:a16="http://schemas.microsoft.com/office/drawing/2014/main" id="{D1C814B3-DA77-29FD-679D-2BF657F7B48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536729" y="462013"/>
            <a:ext cx="3991864" cy="2661920"/>
          </a:xfrm>
          <a:prstGeom prst="rect">
            <a:avLst/>
          </a:prstGeom>
        </p:spPr>
      </p:pic>
      <p:pic>
        <p:nvPicPr>
          <p:cNvPr id="17" name="Afbeelding 16">
            <a:extLst>
              <a:ext uri="{FF2B5EF4-FFF2-40B4-BE49-F238E27FC236}">
                <a16:creationId xmlns:a16="http://schemas.microsoft.com/office/drawing/2014/main" id="{B9617687-3D04-1F28-F81D-4A0CF8E7974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484567" y="3206089"/>
            <a:ext cx="3992880" cy="2245407"/>
          </a:xfrm>
          <a:prstGeom prst="rect">
            <a:avLst/>
          </a:prstGeom>
        </p:spPr>
      </p:pic>
      <p:pic>
        <p:nvPicPr>
          <p:cNvPr id="18" name="Afbeelding 17">
            <a:extLst>
              <a:ext uri="{FF2B5EF4-FFF2-40B4-BE49-F238E27FC236}">
                <a16:creationId xmlns:a16="http://schemas.microsoft.com/office/drawing/2014/main" id="{3D88EF8C-FAC7-C9DB-74AE-5D2AD8FFD47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536729" y="3206089"/>
            <a:ext cx="3991864" cy="2661920"/>
          </a:xfrm>
          <a:prstGeom prst="rect">
            <a:avLst/>
          </a:prstGeom>
        </p:spPr>
      </p:pic>
      <p:sp>
        <p:nvSpPr>
          <p:cNvPr id="2" name="Ondertitel 17">
            <a:extLst>
              <a:ext uri="{FF2B5EF4-FFF2-40B4-BE49-F238E27FC236}">
                <a16:creationId xmlns:a16="http://schemas.microsoft.com/office/drawing/2014/main" id="{B6496C0B-1919-DFB8-2951-F87D7BD8D255}"/>
              </a:ext>
            </a:extLst>
          </p:cNvPr>
          <p:cNvSpPr txBox="1">
            <a:spLocks/>
          </p:cNvSpPr>
          <p:nvPr/>
        </p:nvSpPr>
        <p:spPr>
          <a:xfrm>
            <a:off x="844668" y="505920"/>
            <a:ext cx="2281591" cy="7544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nl-NL" sz="1500" dirty="0"/>
              <a:t>Buiten de bebouwde kom</a:t>
            </a:r>
          </a:p>
        </p:txBody>
      </p:sp>
    </p:spTree>
    <p:extLst>
      <p:ext uri="{BB962C8B-B14F-4D97-AF65-F5344CB8AC3E}">
        <p14:creationId xmlns:p14="http://schemas.microsoft.com/office/powerpoint/2010/main" val="3010708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Afbeelding 14">
            <a:extLst>
              <a:ext uri="{FF2B5EF4-FFF2-40B4-BE49-F238E27FC236}">
                <a16:creationId xmlns:a16="http://schemas.microsoft.com/office/drawing/2014/main" id="{2E9A3575-2AD4-7963-E862-4BF496D86CAD}"/>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10" name="Afbeelding 9">
            <a:extLst>
              <a:ext uri="{FF2B5EF4-FFF2-40B4-BE49-F238E27FC236}">
                <a16:creationId xmlns:a16="http://schemas.microsoft.com/office/drawing/2014/main" id="{8455FA25-EFED-D64F-709D-E96AEF48914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77625" y="462013"/>
            <a:ext cx="3989748" cy="2662597"/>
          </a:xfrm>
          <a:prstGeom prst="rect">
            <a:avLst/>
          </a:prstGeom>
        </p:spPr>
      </p:pic>
      <p:pic>
        <p:nvPicPr>
          <p:cNvPr id="16" name="Afbeelding 15">
            <a:extLst>
              <a:ext uri="{FF2B5EF4-FFF2-40B4-BE49-F238E27FC236}">
                <a16:creationId xmlns:a16="http://schemas.microsoft.com/office/drawing/2014/main" id="{D1C814B3-DA77-29FD-679D-2BF657F7B48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536221" y="462013"/>
            <a:ext cx="3992880" cy="2661920"/>
          </a:xfrm>
          <a:prstGeom prst="rect">
            <a:avLst/>
          </a:prstGeom>
        </p:spPr>
      </p:pic>
      <p:pic>
        <p:nvPicPr>
          <p:cNvPr id="17" name="Afbeelding 16">
            <a:extLst>
              <a:ext uri="{FF2B5EF4-FFF2-40B4-BE49-F238E27FC236}">
                <a16:creationId xmlns:a16="http://schemas.microsoft.com/office/drawing/2014/main" id="{B9617687-3D04-1F28-F81D-4A0CF8E7974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486133" y="3206089"/>
            <a:ext cx="3989748" cy="2662597"/>
          </a:xfrm>
          <a:prstGeom prst="rect">
            <a:avLst/>
          </a:prstGeom>
        </p:spPr>
      </p:pic>
      <p:pic>
        <p:nvPicPr>
          <p:cNvPr id="18" name="Afbeelding 17">
            <a:extLst>
              <a:ext uri="{FF2B5EF4-FFF2-40B4-BE49-F238E27FC236}">
                <a16:creationId xmlns:a16="http://schemas.microsoft.com/office/drawing/2014/main" id="{3D88EF8C-FAC7-C9DB-74AE-5D2AD8FFD47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536221" y="3206089"/>
            <a:ext cx="3992880" cy="2505336"/>
          </a:xfrm>
          <a:prstGeom prst="rect">
            <a:avLst/>
          </a:prstGeom>
        </p:spPr>
      </p:pic>
      <p:sp>
        <p:nvSpPr>
          <p:cNvPr id="2" name="Ondertitel 17">
            <a:extLst>
              <a:ext uri="{FF2B5EF4-FFF2-40B4-BE49-F238E27FC236}">
                <a16:creationId xmlns:a16="http://schemas.microsoft.com/office/drawing/2014/main" id="{776FD7FA-0B6C-71CD-18FA-33347C85A673}"/>
              </a:ext>
            </a:extLst>
          </p:cNvPr>
          <p:cNvSpPr txBox="1">
            <a:spLocks/>
          </p:cNvSpPr>
          <p:nvPr/>
        </p:nvSpPr>
        <p:spPr>
          <a:xfrm>
            <a:off x="844668" y="505920"/>
            <a:ext cx="2281591" cy="7544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nl-NL" sz="1500" dirty="0"/>
              <a:t>Fietsstraat</a:t>
            </a:r>
          </a:p>
        </p:txBody>
      </p:sp>
    </p:spTree>
    <p:extLst>
      <p:ext uri="{BB962C8B-B14F-4D97-AF65-F5344CB8AC3E}">
        <p14:creationId xmlns:p14="http://schemas.microsoft.com/office/powerpoint/2010/main" val="2833843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Afbeelding 30">
            <a:extLst>
              <a:ext uri="{FF2B5EF4-FFF2-40B4-BE49-F238E27FC236}">
                <a16:creationId xmlns:a16="http://schemas.microsoft.com/office/drawing/2014/main" id="{88FA8013-437C-247D-0B45-2D30E0DC9BB0}"/>
              </a:ext>
            </a:extLst>
          </p:cNvPr>
          <p:cNvPicPr>
            <a:picLocks noChangeAspect="1"/>
          </p:cNvPicPr>
          <p:nvPr/>
        </p:nvPicPr>
        <p:blipFill>
          <a:blip r:embed="rId3"/>
          <a:stretch>
            <a:fillRect/>
          </a:stretch>
        </p:blipFill>
        <p:spPr>
          <a:xfrm>
            <a:off x="413273" y="699246"/>
            <a:ext cx="11357554" cy="5523295"/>
          </a:xfrm>
          <a:prstGeom prst="rect">
            <a:avLst/>
          </a:prstGeom>
        </p:spPr>
      </p:pic>
      <p:sp>
        <p:nvSpPr>
          <p:cNvPr id="18" name="Ondertitel 17">
            <a:extLst>
              <a:ext uri="{FF2B5EF4-FFF2-40B4-BE49-F238E27FC236}">
                <a16:creationId xmlns:a16="http://schemas.microsoft.com/office/drawing/2014/main" id="{45F9DA4D-784E-1307-7805-1F821CEF0473}"/>
              </a:ext>
            </a:extLst>
          </p:cNvPr>
          <p:cNvSpPr>
            <a:spLocks noGrp="1"/>
          </p:cNvSpPr>
          <p:nvPr>
            <p:ph type="subTitle" idx="1"/>
          </p:nvPr>
        </p:nvSpPr>
        <p:spPr>
          <a:xfrm>
            <a:off x="2196353" y="1788157"/>
            <a:ext cx="7799294" cy="2131788"/>
          </a:xfrm>
        </p:spPr>
        <p:txBody>
          <a:bodyPr>
            <a:normAutofit/>
          </a:bodyPr>
          <a:lstStyle/>
          <a:p>
            <a:pPr>
              <a:lnSpc>
                <a:spcPct val="150000"/>
              </a:lnSpc>
            </a:pPr>
            <a:r>
              <a:rPr lang="nl-NL" sz="1500" dirty="0" err="1"/>
              <a:t>Doorﬁetsroutes</a:t>
            </a:r>
            <a:r>
              <a:rPr lang="nl-NL" sz="1500" dirty="0"/>
              <a:t> zijn aantrekkelijke en veilige, op </a:t>
            </a:r>
            <a:br>
              <a:rPr lang="nl-NL" sz="1500" dirty="0"/>
            </a:br>
            <a:r>
              <a:rPr lang="nl-NL" sz="1500" dirty="0"/>
              <a:t>elkaar aansluitende </a:t>
            </a:r>
            <a:r>
              <a:rPr lang="nl-NL" sz="1500" dirty="0" err="1"/>
              <a:t>ﬁetsroutes</a:t>
            </a:r>
            <a:r>
              <a:rPr lang="nl-NL" sz="1500" dirty="0"/>
              <a:t>. Dit verhoogt de veiligheid voor </a:t>
            </a:r>
            <a:br>
              <a:rPr lang="nl-NL" sz="1500" dirty="0"/>
            </a:br>
            <a:r>
              <a:rPr lang="nl-NL" sz="1500" dirty="0"/>
              <a:t>zowel alle soorten </a:t>
            </a:r>
            <a:r>
              <a:rPr lang="nl-NL" sz="1500" dirty="0" err="1"/>
              <a:t>ﬁetsers</a:t>
            </a:r>
            <a:r>
              <a:rPr lang="nl-NL" sz="1500" dirty="0"/>
              <a:t> en andere gebruikers van het </a:t>
            </a:r>
            <a:r>
              <a:rPr lang="nl-NL" sz="1500" dirty="0" err="1"/>
              <a:t>ﬁetspad</a:t>
            </a:r>
            <a:r>
              <a:rPr lang="nl-NL" sz="1500" dirty="0"/>
              <a:t> als voor </a:t>
            </a:r>
            <a:br>
              <a:rPr lang="nl-NL" sz="1500" dirty="0"/>
            </a:br>
            <a:r>
              <a:rPr lang="nl-NL" sz="1500" dirty="0"/>
              <a:t>de omwonenden en maakt het aantrekkelijk om ook voor langere afstanden de </a:t>
            </a:r>
            <a:r>
              <a:rPr lang="nl-NL" sz="1500" dirty="0" err="1"/>
              <a:t>ﬁets</a:t>
            </a:r>
            <a:r>
              <a:rPr lang="nl-NL" sz="1500" dirty="0"/>
              <a:t> </a:t>
            </a:r>
            <a:br>
              <a:rPr lang="nl-NL" sz="1500" dirty="0"/>
            </a:br>
            <a:r>
              <a:rPr lang="nl-NL" sz="1500" dirty="0"/>
              <a:t>te pakken. Om tot het beste resultaat te komen werken verschillende overheden samen met belangenorganisaties, </a:t>
            </a:r>
            <a:r>
              <a:rPr lang="nl-NL" sz="1500" dirty="0" err="1"/>
              <a:t>ﬁetsers</a:t>
            </a:r>
            <a:r>
              <a:rPr lang="nl-NL" sz="1500" dirty="0"/>
              <a:t> en omwonenden bij het realiseren ervan. </a:t>
            </a:r>
          </a:p>
        </p:txBody>
      </p:sp>
      <p:pic>
        <p:nvPicPr>
          <p:cNvPr id="28" name="Afbeelding 27">
            <a:extLst>
              <a:ext uri="{FF2B5EF4-FFF2-40B4-BE49-F238E27FC236}">
                <a16:creationId xmlns:a16="http://schemas.microsoft.com/office/drawing/2014/main" id="{15F204DA-C489-DF7F-537D-82A592D6CC26}"/>
              </a:ext>
            </a:extLst>
          </p:cNvPr>
          <p:cNvPicPr>
            <a:picLocks noChangeAspect="1"/>
          </p:cNvPicPr>
          <p:nvPr/>
        </p:nvPicPr>
        <p:blipFill>
          <a:blip r:embed="rId4"/>
          <a:stretch>
            <a:fillRect/>
          </a:stretch>
        </p:blipFill>
        <p:spPr>
          <a:xfrm>
            <a:off x="-33868" y="4886960"/>
            <a:ext cx="12721185" cy="1514105"/>
          </a:xfrm>
          <a:prstGeom prst="rect">
            <a:avLst/>
          </a:prstGeom>
        </p:spPr>
      </p:pic>
    </p:spTree>
    <p:extLst>
      <p:ext uri="{BB962C8B-B14F-4D97-AF65-F5344CB8AC3E}">
        <p14:creationId xmlns:p14="http://schemas.microsoft.com/office/powerpoint/2010/main" val="31537291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Afbeelding 14">
            <a:extLst>
              <a:ext uri="{FF2B5EF4-FFF2-40B4-BE49-F238E27FC236}">
                <a16:creationId xmlns:a16="http://schemas.microsoft.com/office/drawing/2014/main" id="{2E9A3575-2AD4-7963-E862-4BF496D86CAD}"/>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10" name="Afbeelding 9">
            <a:extLst>
              <a:ext uri="{FF2B5EF4-FFF2-40B4-BE49-F238E27FC236}">
                <a16:creationId xmlns:a16="http://schemas.microsoft.com/office/drawing/2014/main" id="{8455FA25-EFED-D64F-709D-E96AEF48914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0800000">
            <a:off x="3927318" y="462013"/>
            <a:ext cx="3550129" cy="2662597"/>
          </a:xfrm>
          <a:prstGeom prst="rect">
            <a:avLst/>
          </a:prstGeom>
        </p:spPr>
      </p:pic>
      <p:pic>
        <p:nvPicPr>
          <p:cNvPr id="16" name="Afbeelding 15">
            <a:extLst>
              <a:ext uri="{FF2B5EF4-FFF2-40B4-BE49-F238E27FC236}">
                <a16:creationId xmlns:a16="http://schemas.microsoft.com/office/drawing/2014/main" id="{D1C814B3-DA77-29FD-679D-2BF657F7B48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536652" y="462013"/>
            <a:ext cx="3992018" cy="2661920"/>
          </a:xfrm>
          <a:prstGeom prst="rect">
            <a:avLst/>
          </a:prstGeom>
        </p:spPr>
      </p:pic>
      <p:pic>
        <p:nvPicPr>
          <p:cNvPr id="17" name="Afbeelding 16">
            <a:extLst>
              <a:ext uri="{FF2B5EF4-FFF2-40B4-BE49-F238E27FC236}">
                <a16:creationId xmlns:a16="http://schemas.microsoft.com/office/drawing/2014/main" id="{B9617687-3D04-1F28-F81D-4A0CF8E7974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484567" y="3206089"/>
            <a:ext cx="3992880" cy="2662596"/>
          </a:xfrm>
          <a:prstGeom prst="rect">
            <a:avLst/>
          </a:prstGeom>
        </p:spPr>
      </p:pic>
      <p:pic>
        <p:nvPicPr>
          <p:cNvPr id="18" name="Afbeelding 17">
            <a:extLst>
              <a:ext uri="{FF2B5EF4-FFF2-40B4-BE49-F238E27FC236}">
                <a16:creationId xmlns:a16="http://schemas.microsoft.com/office/drawing/2014/main" id="{3D88EF8C-FAC7-C9DB-74AE-5D2AD8FFD47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10800000">
            <a:off x="7536652" y="3206089"/>
            <a:ext cx="3549226" cy="2661920"/>
          </a:xfrm>
          <a:prstGeom prst="rect">
            <a:avLst/>
          </a:prstGeom>
        </p:spPr>
      </p:pic>
      <p:sp>
        <p:nvSpPr>
          <p:cNvPr id="2" name="Ondertitel 17">
            <a:extLst>
              <a:ext uri="{FF2B5EF4-FFF2-40B4-BE49-F238E27FC236}">
                <a16:creationId xmlns:a16="http://schemas.microsoft.com/office/drawing/2014/main" id="{03B08872-3615-5BBF-DF8F-2C6CA3F8F33B}"/>
              </a:ext>
            </a:extLst>
          </p:cNvPr>
          <p:cNvSpPr txBox="1">
            <a:spLocks/>
          </p:cNvSpPr>
          <p:nvPr/>
        </p:nvSpPr>
        <p:spPr>
          <a:xfrm>
            <a:off x="844668" y="505920"/>
            <a:ext cx="2281591" cy="7544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nl-NL" sz="1500" dirty="0"/>
              <a:t>Fietstunnels en -bruggen</a:t>
            </a:r>
          </a:p>
        </p:txBody>
      </p:sp>
    </p:spTree>
    <p:extLst>
      <p:ext uri="{BB962C8B-B14F-4D97-AF65-F5344CB8AC3E}">
        <p14:creationId xmlns:p14="http://schemas.microsoft.com/office/powerpoint/2010/main" val="3118983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Afbeelding 14">
            <a:extLst>
              <a:ext uri="{FF2B5EF4-FFF2-40B4-BE49-F238E27FC236}">
                <a16:creationId xmlns:a16="http://schemas.microsoft.com/office/drawing/2014/main" id="{2E9A3575-2AD4-7963-E862-4BF496D86CAD}"/>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10" name="Afbeelding 9">
            <a:extLst>
              <a:ext uri="{FF2B5EF4-FFF2-40B4-BE49-F238E27FC236}">
                <a16:creationId xmlns:a16="http://schemas.microsoft.com/office/drawing/2014/main" id="{8455FA25-EFED-D64F-709D-E96AEF48914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476059" y="462351"/>
            <a:ext cx="3992880" cy="2661920"/>
          </a:xfrm>
          <a:prstGeom prst="rect">
            <a:avLst/>
          </a:prstGeom>
        </p:spPr>
      </p:pic>
      <p:pic>
        <p:nvPicPr>
          <p:cNvPr id="16" name="Afbeelding 15">
            <a:extLst>
              <a:ext uri="{FF2B5EF4-FFF2-40B4-BE49-F238E27FC236}">
                <a16:creationId xmlns:a16="http://schemas.microsoft.com/office/drawing/2014/main" id="{D1C814B3-DA77-29FD-679D-2BF657F7B48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536220" y="462013"/>
            <a:ext cx="2060583" cy="3090090"/>
          </a:xfrm>
          <a:prstGeom prst="rect">
            <a:avLst/>
          </a:prstGeom>
        </p:spPr>
      </p:pic>
      <p:pic>
        <p:nvPicPr>
          <p:cNvPr id="17" name="Afbeelding 16">
            <a:extLst>
              <a:ext uri="{FF2B5EF4-FFF2-40B4-BE49-F238E27FC236}">
                <a16:creationId xmlns:a16="http://schemas.microsoft.com/office/drawing/2014/main" id="{B9617687-3D04-1F28-F81D-4A0CF8E7974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484567" y="3218180"/>
            <a:ext cx="3992880" cy="2638415"/>
          </a:xfrm>
          <a:prstGeom prst="rect">
            <a:avLst/>
          </a:prstGeom>
        </p:spPr>
      </p:pic>
      <p:pic>
        <p:nvPicPr>
          <p:cNvPr id="18" name="Afbeelding 17">
            <a:extLst>
              <a:ext uri="{FF2B5EF4-FFF2-40B4-BE49-F238E27FC236}">
                <a16:creationId xmlns:a16="http://schemas.microsoft.com/office/drawing/2014/main" id="{3D88EF8C-FAC7-C9DB-74AE-5D2AD8FFD47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536221" y="3611188"/>
            <a:ext cx="3992880" cy="2245407"/>
          </a:xfrm>
          <a:prstGeom prst="rect">
            <a:avLst/>
          </a:prstGeom>
        </p:spPr>
      </p:pic>
      <p:sp>
        <p:nvSpPr>
          <p:cNvPr id="2" name="Ondertitel 17">
            <a:extLst>
              <a:ext uri="{FF2B5EF4-FFF2-40B4-BE49-F238E27FC236}">
                <a16:creationId xmlns:a16="http://schemas.microsoft.com/office/drawing/2014/main" id="{7DF0F423-7890-C895-011C-08265654CFC8}"/>
              </a:ext>
            </a:extLst>
          </p:cNvPr>
          <p:cNvSpPr txBox="1">
            <a:spLocks/>
          </p:cNvSpPr>
          <p:nvPr/>
        </p:nvSpPr>
        <p:spPr>
          <a:xfrm>
            <a:off x="844668" y="505920"/>
            <a:ext cx="2281591" cy="7544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nl-NL" sz="1500" dirty="0"/>
              <a:t>Voorrang voor fietsers</a:t>
            </a:r>
          </a:p>
        </p:txBody>
      </p:sp>
    </p:spTree>
    <p:extLst>
      <p:ext uri="{BB962C8B-B14F-4D97-AF65-F5344CB8AC3E}">
        <p14:creationId xmlns:p14="http://schemas.microsoft.com/office/powerpoint/2010/main" val="2856903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3BE2087D-C2C0-C3D9-AE93-CC8EED2F3385}"/>
              </a:ext>
            </a:extLst>
          </p:cNvPr>
          <p:cNvPicPr>
            <a:picLocks noChangeAspect="1"/>
          </p:cNvPicPr>
          <p:nvPr/>
        </p:nvPicPr>
        <p:blipFill>
          <a:blip r:embed="rId3"/>
          <a:stretch>
            <a:fillRect/>
          </a:stretch>
        </p:blipFill>
        <p:spPr>
          <a:xfrm>
            <a:off x="-66039" y="5064697"/>
            <a:ext cx="12283440" cy="1163694"/>
          </a:xfrm>
          <a:prstGeom prst="rect">
            <a:avLst/>
          </a:prstGeom>
        </p:spPr>
      </p:pic>
      <p:sp>
        <p:nvSpPr>
          <p:cNvPr id="5" name="Titel 4">
            <a:extLst>
              <a:ext uri="{FF2B5EF4-FFF2-40B4-BE49-F238E27FC236}">
                <a16:creationId xmlns:a16="http://schemas.microsoft.com/office/drawing/2014/main" id="{6F4962A2-E5E8-5599-8651-85C8B9AB0CB7}"/>
              </a:ext>
            </a:extLst>
          </p:cNvPr>
          <p:cNvSpPr>
            <a:spLocks noGrp="1"/>
          </p:cNvSpPr>
          <p:nvPr>
            <p:ph type="ctrTitle"/>
          </p:nvPr>
        </p:nvSpPr>
        <p:spPr>
          <a:xfrm>
            <a:off x="770962" y="565062"/>
            <a:ext cx="9144000" cy="1078735"/>
          </a:xfrm>
        </p:spPr>
        <p:txBody>
          <a:bodyPr/>
          <a:lstStyle/>
          <a:p>
            <a:pPr algn="l"/>
            <a:r>
              <a:rPr lang="nl-NL" dirty="0">
                <a:solidFill>
                  <a:srgbClr val="F15A28"/>
                </a:solidFill>
                <a:latin typeface="Calibri" panose="020F0502020204030204" pitchFamily="34" charset="0"/>
                <a:cs typeface="Calibri" panose="020F0502020204030204" pitchFamily="34" charset="0"/>
              </a:rPr>
              <a:t>Pijler 1</a:t>
            </a:r>
          </a:p>
        </p:txBody>
      </p:sp>
      <p:sp>
        <p:nvSpPr>
          <p:cNvPr id="7" name="Ondertitel 6">
            <a:extLst>
              <a:ext uri="{FF2B5EF4-FFF2-40B4-BE49-F238E27FC236}">
                <a16:creationId xmlns:a16="http://schemas.microsoft.com/office/drawing/2014/main" id="{AABB2DE8-8156-F1AC-0CF5-576B56602BD3}"/>
              </a:ext>
            </a:extLst>
          </p:cNvPr>
          <p:cNvSpPr>
            <a:spLocks noGrp="1"/>
          </p:cNvSpPr>
          <p:nvPr>
            <p:ph type="subTitle" idx="1"/>
          </p:nvPr>
        </p:nvSpPr>
        <p:spPr>
          <a:xfrm>
            <a:off x="824752" y="1643797"/>
            <a:ext cx="9144000" cy="550763"/>
          </a:xfrm>
        </p:spPr>
        <p:txBody>
          <a:bodyPr/>
          <a:lstStyle/>
          <a:p>
            <a:pPr algn="l"/>
            <a:r>
              <a:rPr lang="nl-NL" dirty="0"/>
              <a:t>Waarom werken we aan doorfietsroutes?</a:t>
            </a:r>
          </a:p>
        </p:txBody>
      </p:sp>
      <p:sp>
        <p:nvSpPr>
          <p:cNvPr id="10" name="Ondertitel 17">
            <a:extLst>
              <a:ext uri="{FF2B5EF4-FFF2-40B4-BE49-F238E27FC236}">
                <a16:creationId xmlns:a16="http://schemas.microsoft.com/office/drawing/2014/main" id="{304BCC7D-32E2-897D-6A3B-CBB1281210BA}"/>
              </a:ext>
            </a:extLst>
          </p:cNvPr>
          <p:cNvSpPr txBox="1">
            <a:spLocks/>
          </p:cNvSpPr>
          <p:nvPr/>
        </p:nvSpPr>
        <p:spPr>
          <a:xfrm>
            <a:off x="857025" y="2194559"/>
            <a:ext cx="6673328" cy="27001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nl-NL" sz="1500" dirty="0"/>
              <a:t>We </a:t>
            </a:r>
            <a:r>
              <a:rPr lang="nl-NL" sz="1500" dirty="0" err="1"/>
              <a:t>ﬁetsen</a:t>
            </a:r>
            <a:r>
              <a:rPr lang="nl-NL" sz="1500" dirty="0"/>
              <a:t> steeds vaker en steeds verder, en </a:t>
            </a:r>
            <a:r>
              <a:rPr lang="nl-NL" sz="1500" dirty="0" err="1"/>
              <a:t>ﬁetsen</a:t>
            </a:r>
            <a:r>
              <a:rPr lang="nl-NL" sz="1500" dirty="0"/>
              <a:t> op oudere leeftijd langer door. Daardoor wordt het steeds drukker op de </a:t>
            </a:r>
            <a:r>
              <a:rPr lang="nl-NL" sz="1500" dirty="0" err="1"/>
              <a:t>ﬁetspaden</a:t>
            </a:r>
            <a:r>
              <a:rPr lang="nl-NL" sz="1500" dirty="0"/>
              <a:t>. Fietsen is goed voor het milieu, de gezondheid en de bereikbaarheid. Daarom wil de overheid het </a:t>
            </a:r>
            <a:r>
              <a:rPr lang="nl-NL" sz="1500" dirty="0" err="1"/>
              <a:t>ﬁetsen</a:t>
            </a:r>
            <a:r>
              <a:rPr lang="nl-NL" sz="1500" dirty="0"/>
              <a:t> verder stimuleren. Om nog meer mensen te verleiden ook voor langere afstanden de </a:t>
            </a:r>
            <a:r>
              <a:rPr lang="nl-NL" sz="1500" dirty="0" err="1"/>
              <a:t>ﬁets</a:t>
            </a:r>
            <a:r>
              <a:rPr lang="nl-NL" sz="1500" dirty="0"/>
              <a:t> te pakken én het toegenomen aantal </a:t>
            </a:r>
            <a:r>
              <a:rPr lang="nl-NL" sz="1500" dirty="0" err="1"/>
              <a:t>ﬁetsers</a:t>
            </a:r>
            <a:r>
              <a:rPr lang="nl-NL" sz="1500" dirty="0"/>
              <a:t> en soorten </a:t>
            </a:r>
            <a:r>
              <a:rPr lang="nl-NL" sz="1500" dirty="0" err="1"/>
              <a:t>ﬁetspadgebruikers</a:t>
            </a:r>
            <a:r>
              <a:rPr lang="nl-NL" sz="1500" dirty="0"/>
              <a:t> veilig aan het verkeer deel te laten nemen, realiseren we </a:t>
            </a:r>
            <a:r>
              <a:rPr lang="nl-NL" sz="1500" dirty="0" err="1"/>
              <a:t>doorﬁetsroutes</a:t>
            </a:r>
            <a:r>
              <a:rPr lang="nl-NL" sz="1500" dirty="0"/>
              <a:t>.</a:t>
            </a:r>
          </a:p>
        </p:txBody>
      </p:sp>
    </p:spTree>
    <p:extLst>
      <p:ext uri="{BB962C8B-B14F-4D97-AF65-F5344CB8AC3E}">
        <p14:creationId xmlns:p14="http://schemas.microsoft.com/office/powerpoint/2010/main" val="4131778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4">
            <a:extLst>
              <a:ext uri="{FF2B5EF4-FFF2-40B4-BE49-F238E27FC236}">
                <a16:creationId xmlns:a16="http://schemas.microsoft.com/office/drawing/2014/main" id="{5FB3B12A-DC26-5664-FCDA-CF1ED78E76F8}"/>
              </a:ext>
            </a:extLst>
          </p:cNvPr>
          <p:cNvSpPr>
            <a:spLocks noGrp="1"/>
          </p:cNvSpPr>
          <p:nvPr>
            <p:ph type="ctrTitle"/>
          </p:nvPr>
        </p:nvSpPr>
        <p:spPr>
          <a:xfrm>
            <a:off x="770962" y="565062"/>
            <a:ext cx="9144000" cy="1078735"/>
          </a:xfrm>
        </p:spPr>
        <p:txBody>
          <a:bodyPr/>
          <a:lstStyle/>
          <a:p>
            <a:pPr algn="l"/>
            <a:r>
              <a:rPr lang="nl-NL" dirty="0">
                <a:solidFill>
                  <a:srgbClr val="F15A28"/>
                </a:solidFill>
                <a:latin typeface="Calibri" panose="020F0502020204030204" pitchFamily="34" charset="0"/>
                <a:cs typeface="Calibri" panose="020F0502020204030204" pitchFamily="34" charset="0"/>
              </a:rPr>
              <a:t>Pijler 1</a:t>
            </a:r>
          </a:p>
        </p:txBody>
      </p:sp>
      <p:pic>
        <p:nvPicPr>
          <p:cNvPr id="17" name="Afbeelding 16">
            <a:extLst>
              <a:ext uri="{FF2B5EF4-FFF2-40B4-BE49-F238E27FC236}">
                <a16:creationId xmlns:a16="http://schemas.microsoft.com/office/drawing/2014/main" id="{7E21AC6B-29BD-2850-4B48-84F6742CCAD7}"/>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24" name="Graphic 23">
            <a:extLst>
              <a:ext uri="{FF2B5EF4-FFF2-40B4-BE49-F238E27FC236}">
                <a16:creationId xmlns:a16="http://schemas.microsoft.com/office/drawing/2014/main" id="{E5C10B1F-10DE-4EE6-B976-794BC7A6E1B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082950" y="3330182"/>
            <a:ext cx="4475094" cy="2439312"/>
          </a:xfrm>
          <a:prstGeom prst="rect">
            <a:avLst/>
          </a:prstGeom>
        </p:spPr>
      </p:pic>
      <p:pic>
        <p:nvPicPr>
          <p:cNvPr id="26" name="Graphic 25">
            <a:extLst>
              <a:ext uri="{FF2B5EF4-FFF2-40B4-BE49-F238E27FC236}">
                <a16:creationId xmlns:a16="http://schemas.microsoft.com/office/drawing/2014/main" id="{5A63E224-5E82-2248-6B18-DB476E23C68F}"/>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21277" y="3330182"/>
            <a:ext cx="4475094" cy="2439312"/>
          </a:xfrm>
          <a:prstGeom prst="rect">
            <a:avLst/>
          </a:prstGeom>
        </p:spPr>
      </p:pic>
      <p:pic>
        <p:nvPicPr>
          <p:cNvPr id="28" name="Graphic 27">
            <a:extLst>
              <a:ext uri="{FF2B5EF4-FFF2-40B4-BE49-F238E27FC236}">
                <a16:creationId xmlns:a16="http://schemas.microsoft.com/office/drawing/2014/main" id="{6A37E4FC-1304-F462-41BE-83DBA3188508}"/>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137527" y="1322773"/>
            <a:ext cx="4475096" cy="2439312"/>
          </a:xfrm>
          <a:prstGeom prst="rect">
            <a:avLst/>
          </a:prstGeom>
        </p:spPr>
      </p:pic>
      <p:pic>
        <p:nvPicPr>
          <p:cNvPr id="30" name="Graphic 29">
            <a:extLst>
              <a:ext uri="{FF2B5EF4-FFF2-40B4-BE49-F238E27FC236}">
                <a16:creationId xmlns:a16="http://schemas.microsoft.com/office/drawing/2014/main" id="{4DC75210-A11B-8478-585B-9AA270E2704B}"/>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75855" y="1445985"/>
            <a:ext cx="4475094" cy="2439312"/>
          </a:xfrm>
          <a:prstGeom prst="rect">
            <a:avLst/>
          </a:prstGeom>
        </p:spPr>
      </p:pic>
    </p:spTree>
    <p:extLst>
      <p:ext uri="{BB962C8B-B14F-4D97-AF65-F5344CB8AC3E}">
        <p14:creationId xmlns:p14="http://schemas.microsoft.com/office/powerpoint/2010/main" val="4283304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4">
            <a:extLst>
              <a:ext uri="{FF2B5EF4-FFF2-40B4-BE49-F238E27FC236}">
                <a16:creationId xmlns:a16="http://schemas.microsoft.com/office/drawing/2014/main" id="{5FB3B12A-DC26-5664-FCDA-CF1ED78E76F8}"/>
              </a:ext>
            </a:extLst>
          </p:cNvPr>
          <p:cNvSpPr>
            <a:spLocks noGrp="1"/>
          </p:cNvSpPr>
          <p:nvPr>
            <p:ph type="ctrTitle"/>
          </p:nvPr>
        </p:nvSpPr>
        <p:spPr>
          <a:xfrm>
            <a:off x="770962" y="565062"/>
            <a:ext cx="9144000" cy="1078735"/>
          </a:xfrm>
        </p:spPr>
        <p:txBody>
          <a:bodyPr/>
          <a:lstStyle/>
          <a:p>
            <a:pPr algn="l"/>
            <a:r>
              <a:rPr lang="nl-NL" dirty="0">
                <a:solidFill>
                  <a:srgbClr val="F15A28"/>
                </a:solidFill>
                <a:latin typeface="Calibri" panose="020F0502020204030204" pitchFamily="34" charset="0"/>
                <a:cs typeface="Calibri" panose="020F0502020204030204" pitchFamily="34" charset="0"/>
              </a:rPr>
              <a:t>Pijler 1</a:t>
            </a:r>
          </a:p>
        </p:txBody>
      </p:sp>
      <p:pic>
        <p:nvPicPr>
          <p:cNvPr id="2" name="Afbeelding 1">
            <a:extLst>
              <a:ext uri="{FF2B5EF4-FFF2-40B4-BE49-F238E27FC236}">
                <a16:creationId xmlns:a16="http://schemas.microsoft.com/office/drawing/2014/main" id="{FB5D53DC-837E-23C7-D7B8-EC41F1D4EACB}"/>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6" name="Graphic 5">
            <a:extLst>
              <a:ext uri="{FF2B5EF4-FFF2-40B4-BE49-F238E27FC236}">
                <a16:creationId xmlns:a16="http://schemas.microsoft.com/office/drawing/2014/main" id="{B2CDA91E-B110-504F-36D9-E2570BB6454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24902" y="3125366"/>
            <a:ext cx="4475094" cy="2752159"/>
          </a:xfrm>
          <a:prstGeom prst="rect">
            <a:avLst/>
          </a:prstGeom>
        </p:spPr>
      </p:pic>
      <p:pic>
        <p:nvPicPr>
          <p:cNvPr id="13" name="Graphic 12">
            <a:extLst>
              <a:ext uri="{FF2B5EF4-FFF2-40B4-BE49-F238E27FC236}">
                <a16:creationId xmlns:a16="http://schemas.microsoft.com/office/drawing/2014/main" id="{8E7608E6-79D2-2F9E-F94C-4798ADCABDA5}"/>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258373" y="3789079"/>
            <a:ext cx="4475094" cy="2439312"/>
          </a:xfrm>
          <a:prstGeom prst="rect">
            <a:avLst/>
          </a:prstGeom>
        </p:spPr>
      </p:pic>
      <p:pic>
        <p:nvPicPr>
          <p:cNvPr id="14" name="Graphic 13">
            <a:extLst>
              <a:ext uri="{FF2B5EF4-FFF2-40B4-BE49-F238E27FC236}">
                <a16:creationId xmlns:a16="http://schemas.microsoft.com/office/drawing/2014/main" id="{B66B2C05-C66A-49FD-0A32-FFD1EBEE257C}"/>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258373" y="1701084"/>
            <a:ext cx="4475094" cy="2439312"/>
          </a:xfrm>
          <a:prstGeom prst="rect">
            <a:avLst/>
          </a:prstGeom>
        </p:spPr>
      </p:pic>
      <p:pic>
        <p:nvPicPr>
          <p:cNvPr id="15" name="Graphic 14">
            <a:extLst>
              <a:ext uri="{FF2B5EF4-FFF2-40B4-BE49-F238E27FC236}">
                <a16:creationId xmlns:a16="http://schemas.microsoft.com/office/drawing/2014/main" id="{87D17AC3-438F-BB42-591C-C6CDDE94494D}"/>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22761" y="1006509"/>
            <a:ext cx="4475094" cy="2439312"/>
          </a:xfrm>
          <a:prstGeom prst="rect">
            <a:avLst/>
          </a:prstGeom>
        </p:spPr>
      </p:pic>
    </p:spTree>
    <p:extLst>
      <p:ext uri="{BB962C8B-B14F-4D97-AF65-F5344CB8AC3E}">
        <p14:creationId xmlns:p14="http://schemas.microsoft.com/office/powerpoint/2010/main" val="4105467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4">
            <a:extLst>
              <a:ext uri="{FF2B5EF4-FFF2-40B4-BE49-F238E27FC236}">
                <a16:creationId xmlns:a16="http://schemas.microsoft.com/office/drawing/2014/main" id="{5FB3B12A-DC26-5664-FCDA-CF1ED78E76F8}"/>
              </a:ext>
            </a:extLst>
          </p:cNvPr>
          <p:cNvSpPr>
            <a:spLocks noGrp="1"/>
          </p:cNvSpPr>
          <p:nvPr>
            <p:ph type="ctrTitle"/>
          </p:nvPr>
        </p:nvSpPr>
        <p:spPr>
          <a:xfrm>
            <a:off x="770962" y="565062"/>
            <a:ext cx="9144000" cy="1078735"/>
          </a:xfrm>
        </p:spPr>
        <p:txBody>
          <a:bodyPr/>
          <a:lstStyle/>
          <a:p>
            <a:pPr algn="l"/>
            <a:r>
              <a:rPr lang="nl-NL" dirty="0">
                <a:solidFill>
                  <a:srgbClr val="F15A28"/>
                </a:solidFill>
                <a:latin typeface="Calibri" panose="020F0502020204030204" pitchFamily="34" charset="0"/>
                <a:cs typeface="Calibri" panose="020F0502020204030204" pitchFamily="34" charset="0"/>
              </a:rPr>
              <a:t>Pijler 1</a:t>
            </a:r>
          </a:p>
        </p:txBody>
      </p:sp>
      <p:pic>
        <p:nvPicPr>
          <p:cNvPr id="2" name="Afbeelding 1">
            <a:extLst>
              <a:ext uri="{FF2B5EF4-FFF2-40B4-BE49-F238E27FC236}">
                <a16:creationId xmlns:a16="http://schemas.microsoft.com/office/drawing/2014/main" id="{ACDC26FE-F322-FA6A-7152-E74517020500}"/>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7" name="Graphic 6">
            <a:extLst>
              <a:ext uri="{FF2B5EF4-FFF2-40B4-BE49-F238E27FC236}">
                <a16:creationId xmlns:a16="http://schemas.microsoft.com/office/drawing/2014/main" id="{479617BE-49A9-7771-3F10-09B44B9F66F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26260" y="1759448"/>
            <a:ext cx="4475094" cy="2439312"/>
          </a:xfrm>
          <a:prstGeom prst="rect">
            <a:avLst/>
          </a:prstGeom>
        </p:spPr>
      </p:pic>
      <p:pic>
        <p:nvPicPr>
          <p:cNvPr id="10" name="Graphic 9">
            <a:extLst>
              <a:ext uri="{FF2B5EF4-FFF2-40B4-BE49-F238E27FC236}">
                <a16:creationId xmlns:a16="http://schemas.microsoft.com/office/drawing/2014/main" id="{F32028E7-9EAB-3891-2218-32909E807E9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160919" y="3565553"/>
            <a:ext cx="4475094" cy="2439312"/>
          </a:xfrm>
          <a:prstGeom prst="rect">
            <a:avLst/>
          </a:prstGeom>
        </p:spPr>
      </p:pic>
      <p:pic>
        <p:nvPicPr>
          <p:cNvPr id="11" name="Graphic 10">
            <a:extLst>
              <a:ext uri="{FF2B5EF4-FFF2-40B4-BE49-F238E27FC236}">
                <a16:creationId xmlns:a16="http://schemas.microsoft.com/office/drawing/2014/main" id="{8B926354-DEDD-4EA0-9B9D-F9D32A0CC10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569767" y="1278520"/>
            <a:ext cx="4475094" cy="2439312"/>
          </a:xfrm>
          <a:prstGeom prst="rect">
            <a:avLst/>
          </a:prstGeom>
        </p:spPr>
      </p:pic>
      <p:pic>
        <p:nvPicPr>
          <p:cNvPr id="16" name="Graphic 15">
            <a:extLst>
              <a:ext uri="{FF2B5EF4-FFF2-40B4-BE49-F238E27FC236}">
                <a16:creationId xmlns:a16="http://schemas.microsoft.com/office/drawing/2014/main" id="{72F6F0BF-7639-2546-570F-4A8FD3D1E569}"/>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74536" y="3602181"/>
            <a:ext cx="4475094" cy="2439312"/>
          </a:xfrm>
          <a:prstGeom prst="rect">
            <a:avLst/>
          </a:prstGeom>
        </p:spPr>
      </p:pic>
    </p:spTree>
    <p:extLst>
      <p:ext uri="{BB962C8B-B14F-4D97-AF65-F5344CB8AC3E}">
        <p14:creationId xmlns:p14="http://schemas.microsoft.com/office/powerpoint/2010/main" val="2448188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4">
            <a:extLst>
              <a:ext uri="{FF2B5EF4-FFF2-40B4-BE49-F238E27FC236}">
                <a16:creationId xmlns:a16="http://schemas.microsoft.com/office/drawing/2014/main" id="{5FB3B12A-DC26-5664-FCDA-CF1ED78E76F8}"/>
              </a:ext>
            </a:extLst>
          </p:cNvPr>
          <p:cNvSpPr>
            <a:spLocks noGrp="1"/>
          </p:cNvSpPr>
          <p:nvPr>
            <p:ph type="ctrTitle"/>
          </p:nvPr>
        </p:nvSpPr>
        <p:spPr>
          <a:xfrm>
            <a:off x="770962" y="565062"/>
            <a:ext cx="9144000" cy="1078735"/>
          </a:xfrm>
        </p:spPr>
        <p:txBody>
          <a:bodyPr/>
          <a:lstStyle/>
          <a:p>
            <a:pPr algn="l"/>
            <a:r>
              <a:rPr lang="nl-NL" dirty="0">
                <a:solidFill>
                  <a:srgbClr val="F15A28"/>
                </a:solidFill>
                <a:latin typeface="Calibri" panose="020F0502020204030204" pitchFamily="34" charset="0"/>
                <a:cs typeface="Calibri" panose="020F0502020204030204" pitchFamily="34" charset="0"/>
              </a:rPr>
              <a:t>Pijler 1</a:t>
            </a:r>
          </a:p>
        </p:txBody>
      </p:sp>
      <p:pic>
        <p:nvPicPr>
          <p:cNvPr id="2" name="Afbeelding 1">
            <a:extLst>
              <a:ext uri="{FF2B5EF4-FFF2-40B4-BE49-F238E27FC236}">
                <a16:creationId xmlns:a16="http://schemas.microsoft.com/office/drawing/2014/main" id="{ACDC26FE-F322-FA6A-7152-E74517020500}"/>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3" name="Graphic 2">
            <a:extLst>
              <a:ext uri="{FF2B5EF4-FFF2-40B4-BE49-F238E27FC236}">
                <a16:creationId xmlns:a16="http://schemas.microsoft.com/office/drawing/2014/main" id="{BAB46295-050F-0256-4B9F-98F4B5C2003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81235" y="3706282"/>
            <a:ext cx="4475094" cy="2439312"/>
          </a:xfrm>
          <a:prstGeom prst="rect">
            <a:avLst/>
          </a:prstGeom>
        </p:spPr>
      </p:pic>
      <p:pic>
        <p:nvPicPr>
          <p:cNvPr id="4" name="Graphic 3">
            <a:extLst>
              <a:ext uri="{FF2B5EF4-FFF2-40B4-BE49-F238E27FC236}">
                <a16:creationId xmlns:a16="http://schemas.microsoft.com/office/drawing/2014/main" id="{A60A14B9-754C-20A8-F0C5-DE9C74B6987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756399" y="3531190"/>
            <a:ext cx="4475094" cy="2439312"/>
          </a:xfrm>
          <a:prstGeom prst="rect">
            <a:avLst/>
          </a:prstGeom>
        </p:spPr>
      </p:pic>
      <p:pic>
        <p:nvPicPr>
          <p:cNvPr id="5" name="Graphic 4">
            <a:extLst>
              <a:ext uri="{FF2B5EF4-FFF2-40B4-BE49-F238E27FC236}">
                <a16:creationId xmlns:a16="http://schemas.microsoft.com/office/drawing/2014/main" id="{DAB8EE39-690F-C128-340E-BB4D87E8F37C}"/>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426155" y="1010215"/>
            <a:ext cx="4475093" cy="2901782"/>
          </a:xfrm>
          <a:prstGeom prst="rect">
            <a:avLst/>
          </a:prstGeom>
        </p:spPr>
      </p:pic>
      <p:pic>
        <p:nvPicPr>
          <p:cNvPr id="6" name="Graphic 5">
            <a:extLst>
              <a:ext uri="{FF2B5EF4-FFF2-40B4-BE49-F238E27FC236}">
                <a16:creationId xmlns:a16="http://schemas.microsoft.com/office/drawing/2014/main" id="{DB94DF22-9995-E6B6-B867-DBAC803A73A9}"/>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27145" y="1580780"/>
            <a:ext cx="4475094" cy="2439312"/>
          </a:xfrm>
          <a:prstGeom prst="rect">
            <a:avLst/>
          </a:prstGeom>
        </p:spPr>
      </p:pic>
    </p:spTree>
    <p:extLst>
      <p:ext uri="{BB962C8B-B14F-4D97-AF65-F5344CB8AC3E}">
        <p14:creationId xmlns:p14="http://schemas.microsoft.com/office/powerpoint/2010/main" val="2143756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4">
            <a:extLst>
              <a:ext uri="{FF2B5EF4-FFF2-40B4-BE49-F238E27FC236}">
                <a16:creationId xmlns:a16="http://schemas.microsoft.com/office/drawing/2014/main" id="{5FB3B12A-DC26-5664-FCDA-CF1ED78E76F8}"/>
              </a:ext>
            </a:extLst>
          </p:cNvPr>
          <p:cNvSpPr>
            <a:spLocks noGrp="1"/>
          </p:cNvSpPr>
          <p:nvPr>
            <p:ph type="ctrTitle"/>
          </p:nvPr>
        </p:nvSpPr>
        <p:spPr>
          <a:xfrm>
            <a:off x="770962" y="565062"/>
            <a:ext cx="9144000" cy="1078735"/>
          </a:xfrm>
        </p:spPr>
        <p:txBody>
          <a:bodyPr/>
          <a:lstStyle/>
          <a:p>
            <a:pPr algn="l"/>
            <a:r>
              <a:rPr lang="nl-NL" dirty="0">
                <a:solidFill>
                  <a:srgbClr val="F15A28"/>
                </a:solidFill>
                <a:latin typeface="Calibri" panose="020F0502020204030204" pitchFamily="34" charset="0"/>
                <a:cs typeface="Calibri" panose="020F0502020204030204" pitchFamily="34" charset="0"/>
              </a:rPr>
              <a:t>Pijler 1</a:t>
            </a:r>
          </a:p>
        </p:txBody>
      </p:sp>
      <p:pic>
        <p:nvPicPr>
          <p:cNvPr id="2" name="Afbeelding 1">
            <a:extLst>
              <a:ext uri="{FF2B5EF4-FFF2-40B4-BE49-F238E27FC236}">
                <a16:creationId xmlns:a16="http://schemas.microsoft.com/office/drawing/2014/main" id="{ACDC26FE-F322-FA6A-7152-E74517020500}"/>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15" name="Graphic 14">
            <a:extLst>
              <a:ext uri="{FF2B5EF4-FFF2-40B4-BE49-F238E27FC236}">
                <a16:creationId xmlns:a16="http://schemas.microsoft.com/office/drawing/2014/main" id="{C32EFCCE-536E-D77B-B78C-D9857665254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051216" y="1524776"/>
            <a:ext cx="4475094" cy="2439312"/>
          </a:xfrm>
          <a:prstGeom prst="rect">
            <a:avLst/>
          </a:prstGeom>
        </p:spPr>
      </p:pic>
      <p:pic>
        <p:nvPicPr>
          <p:cNvPr id="17" name="Graphic 16">
            <a:extLst>
              <a:ext uri="{FF2B5EF4-FFF2-40B4-BE49-F238E27FC236}">
                <a16:creationId xmlns:a16="http://schemas.microsoft.com/office/drawing/2014/main" id="{D2519846-C6ED-8BB2-7009-9384744C10E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008509" y="3589723"/>
            <a:ext cx="4475094" cy="2439312"/>
          </a:xfrm>
          <a:prstGeom prst="rect">
            <a:avLst/>
          </a:prstGeom>
        </p:spPr>
      </p:pic>
      <p:pic>
        <p:nvPicPr>
          <p:cNvPr id="18" name="Graphic 17">
            <a:extLst>
              <a:ext uri="{FF2B5EF4-FFF2-40B4-BE49-F238E27FC236}">
                <a16:creationId xmlns:a16="http://schemas.microsoft.com/office/drawing/2014/main" id="{D6A7E8BB-8A7A-FC92-FE72-BF5635675A4C}"/>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408859" y="3079497"/>
            <a:ext cx="4475093" cy="2697751"/>
          </a:xfrm>
          <a:prstGeom prst="rect">
            <a:avLst/>
          </a:prstGeom>
        </p:spPr>
      </p:pic>
      <p:pic>
        <p:nvPicPr>
          <p:cNvPr id="19" name="Graphic 18">
            <a:extLst>
              <a:ext uri="{FF2B5EF4-FFF2-40B4-BE49-F238E27FC236}">
                <a16:creationId xmlns:a16="http://schemas.microsoft.com/office/drawing/2014/main" id="{C36E8645-671E-557D-6F87-AD21EC39552A}"/>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70962" y="1357168"/>
            <a:ext cx="4475094" cy="2439312"/>
          </a:xfrm>
          <a:prstGeom prst="rect">
            <a:avLst/>
          </a:prstGeom>
        </p:spPr>
      </p:pic>
    </p:spTree>
    <p:extLst>
      <p:ext uri="{BB962C8B-B14F-4D97-AF65-F5344CB8AC3E}">
        <p14:creationId xmlns:p14="http://schemas.microsoft.com/office/powerpoint/2010/main" val="3015014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429C63D3-64FF-B635-1FC0-DFFD87EFA976}"/>
              </a:ext>
            </a:extLst>
          </p:cNvPr>
          <p:cNvPicPr>
            <a:picLocks noChangeAspect="1"/>
          </p:cNvPicPr>
          <p:nvPr/>
        </p:nvPicPr>
        <p:blipFill>
          <a:blip r:embed="rId3"/>
          <a:stretch>
            <a:fillRect/>
          </a:stretch>
        </p:blipFill>
        <p:spPr>
          <a:xfrm>
            <a:off x="-17584" y="4722186"/>
            <a:ext cx="12219794" cy="1706585"/>
          </a:xfrm>
          <a:prstGeom prst="rect">
            <a:avLst/>
          </a:prstGeom>
        </p:spPr>
      </p:pic>
      <p:sp>
        <p:nvSpPr>
          <p:cNvPr id="8" name="Titel 4">
            <a:extLst>
              <a:ext uri="{FF2B5EF4-FFF2-40B4-BE49-F238E27FC236}">
                <a16:creationId xmlns:a16="http://schemas.microsoft.com/office/drawing/2014/main" id="{917D2F47-94B9-C0C9-D971-476A666845EA}"/>
              </a:ext>
            </a:extLst>
          </p:cNvPr>
          <p:cNvSpPr>
            <a:spLocks noGrp="1"/>
          </p:cNvSpPr>
          <p:nvPr>
            <p:ph type="ctrTitle"/>
          </p:nvPr>
        </p:nvSpPr>
        <p:spPr>
          <a:xfrm>
            <a:off x="770962" y="565062"/>
            <a:ext cx="9144000" cy="1078735"/>
          </a:xfrm>
        </p:spPr>
        <p:txBody>
          <a:bodyPr/>
          <a:lstStyle/>
          <a:p>
            <a:pPr algn="l"/>
            <a:r>
              <a:rPr lang="nl-NL" dirty="0">
                <a:solidFill>
                  <a:srgbClr val="7EAA23"/>
                </a:solidFill>
                <a:latin typeface="Calibri" panose="020F0502020204030204" pitchFamily="34" charset="0"/>
                <a:cs typeface="Calibri" panose="020F0502020204030204" pitchFamily="34" charset="0"/>
              </a:rPr>
              <a:t>Pijler 2</a:t>
            </a:r>
          </a:p>
        </p:txBody>
      </p:sp>
      <p:sp>
        <p:nvSpPr>
          <p:cNvPr id="9" name="Ondertitel 6">
            <a:extLst>
              <a:ext uri="{FF2B5EF4-FFF2-40B4-BE49-F238E27FC236}">
                <a16:creationId xmlns:a16="http://schemas.microsoft.com/office/drawing/2014/main" id="{B2D07FDF-90EF-08FD-938C-9E7A404500A7}"/>
              </a:ext>
            </a:extLst>
          </p:cNvPr>
          <p:cNvSpPr>
            <a:spLocks noGrp="1"/>
          </p:cNvSpPr>
          <p:nvPr>
            <p:ph type="subTitle" idx="1"/>
          </p:nvPr>
        </p:nvSpPr>
        <p:spPr>
          <a:xfrm>
            <a:off x="824752" y="1643797"/>
            <a:ext cx="9144000" cy="550763"/>
          </a:xfrm>
        </p:spPr>
        <p:txBody>
          <a:bodyPr/>
          <a:lstStyle/>
          <a:p>
            <a:pPr algn="l"/>
            <a:r>
              <a:rPr lang="nl-NL" dirty="0"/>
              <a:t>Wat zijn doorfietsroutes?</a:t>
            </a:r>
          </a:p>
        </p:txBody>
      </p:sp>
      <p:sp>
        <p:nvSpPr>
          <p:cNvPr id="10" name="Ondertitel 17">
            <a:extLst>
              <a:ext uri="{FF2B5EF4-FFF2-40B4-BE49-F238E27FC236}">
                <a16:creationId xmlns:a16="http://schemas.microsoft.com/office/drawing/2014/main" id="{CF7CEB07-55A1-9653-D300-9865DD405927}"/>
              </a:ext>
            </a:extLst>
          </p:cNvPr>
          <p:cNvSpPr txBox="1">
            <a:spLocks/>
          </p:cNvSpPr>
          <p:nvPr/>
        </p:nvSpPr>
        <p:spPr>
          <a:xfrm>
            <a:off x="857025" y="2194559"/>
            <a:ext cx="6673328" cy="27001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nl-NL" sz="1500" dirty="0" err="1"/>
              <a:t>Doorﬁetsroutes</a:t>
            </a:r>
            <a:r>
              <a:rPr lang="nl-NL" sz="1500" dirty="0"/>
              <a:t> verbinden dorpen en steden met elkaar en maakt faciliteiten zoals werk- en </a:t>
            </a:r>
            <a:r>
              <a:rPr lang="nl-NL" sz="1500" dirty="0" err="1"/>
              <a:t>winkel-locaties</a:t>
            </a:r>
            <a:r>
              <a:rPr lang="nl-NL" sz="1500" dirty="0"/>
              <a:t>, scholen, OV-knooppunten etc. beter bereikbaar voor </a:t>
            </a:r>
            <a:r>
              <a:rPr lang="nl-NL" sz="1500" dirty="0" err="1"/>
              <a:t>ﬁetsers</a:t>
            </a:r>
            <a:r>
              <a:rPr lang="nl-NL" sz="1500" dirty="0"/>
              <a:t> van binnen en buiten de stad. Het zijn aantrekkelijke en veilige </a:t>
            </a:r>
            <a:r>
              <a:rPr lang="nl-NL" sz="1500" dirty="0" err="1"/>
              <a:t>ﬁetsroutes</a:t>
            </a:r>
            <a:r>
              <a:rPr lang="nl-NL" sz="1500" dirty="0"/>
              <a:t> waar genoeg ruimte is voor alle soorten </a:t>
            </a:r>
            <a:r>
              <a:rPr lang="nl-NL" sz="1500" dirty="0" err="1"/>
              <a:t>ﬁetsers</a:t>
            </a:r>
            <a:r>
              <a:rPr lang="nl-NL" sz="1500" dirty="0"/>
              <a:t>. Zij komen er zo min mogelijk obstakels tegen en hebben vaak voorrang op ander verkeer. Ook voor omwonenden en andere weggebruikers wordt het aantrekkelijker en veiliger.</a:t>
            </a:r>
          </a:p>
        </p:txBody>
      </p:sp>
    </p:spTree>
    <p:extLst>
      <p:ext uri="{BB962C8B-B14F-4D97-AF65-F5344CB8AC3E}">
        <p14:creationId xmlns:p14="http://schemas.microsoft.com/office/powerpoint/2010/main" val="936807468"/>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10552</TotalTime>
  <Words>482</Words>
  <Application>Microsoft Macintosh PowerPoint</Application>
  <PresentationFormat>Breedbeeld</PresentationFormat>
  <Paragraphs>59</Paragraphs>
  <Slides>21</Slides>
  <Notes>19</Notes>
  <HiddenSlides>0</HiddenSlides>
  <MMClips>7</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21</vt:i4>
      </vt:variant>
    </vt:vector>
  </HeadingPairs>
  <TitlesOfParts>
    <vt:vector size="25" baseType="lpstr">
      <vt:lpstr>Arial</vt:lpstr>
      <vt:lpstr>Calibri</vt:lpstr>
      <vt:lpstr>Calibri Light</vt:lpstr>
      <vt:lpstr>Kantoorthema</vt:lpstr>
      <vt:lpstr>Doorfietsroutes</vt:lpstr>
      <vt:lpstr>PowerPoint-presentatie</vt:lpstr>
      <vt:lpstr>Pijler 1</vt:lpstr>
      <vt:lpstr>Pijler 1</vt:lpstr>
      <vt:lpstr>Pijler 1</vt:lpstr>
      <vt:lpstr>Pijler 1</vt:lpstr>
      <vt:lpstr>Pijler 1</vt:lpstr>
      <vt:lpstr>Pijler 1</vt:lpstr>
      <vt:lpstr>Pijler 2</vt:lpstr>
      <vt:lpstr>Animaties</vt:lpstr>
      <vt:lpstr>PowerPoint-presentatie</vt:lpstr>
      <vt:lpstr>PowerPoint-presentatie</vt:lpstr>
      <vt:lpstr>PowerPoint-presentatie</vt:lpstr>
      <vt:lpstr>Pijler 3</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Doorfietsroutes</dc:title>
  <dc:creator>Frans Petersen - Leene Communicatie</dc:creator>
  <cp:lastModifiedBy>Hester Koers - Leene Communicatie</cp:lastModifiedBy>
  <cp:revision>12</cp:revision>
  <dcterms:created xsi:type="dcterms:W3CDTF">2022-09-01T09:35:36Z</dcterms:created>
  <dcterms:modified xsi:type="dcterms:W3CDTF">2022-10-06T09:31:00Z</dcterms:modified>
</cp:coreProperties>
</file>