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77" r:id="rId2"/>
    <p:sldId id="284" r:id="rId3"/>
    <p:sldId id="288" r:id="rId4"/>
    <p:sldId id="273" r:id="rId5"/>
    <p:sldId id="258" r:id="rId6"/>
    <p:sldId id="278" r:id="rId7"/>
    <p:sldId id="289" r:id="rId8"/>
    <p:sldId id="276" r:id="rId9"/>
    <p:sldId id="290" r:id="rId10"/>
    <p:sldId id="292" r:id="rId11"/>
    <p:sldId id="294" r:id="rId12"/>
    <p:sldId id="263" r:id="rId13"/>
    <p:sldId id="266" r:id="rId14"/>
    <p:sldId id="267" r:id="rId15"/>
    <p:sldId id="275" r:id="rId16"/>
    <p:sldId id="274" r:id="rId17"/>
    <p:sldId id="265"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E1B"/>
    <a:srgbClr val="EA4E1B"/>
    <a:srgbClr val="F15A28"/>
    <a:srgbClr val="5D7DC1"/>
    <a:srgbClr val="7EAA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1"/>
    <p:restoredTop sz="94694"/>
  </p:normalViewPr>
  <p:slideViewPr>
    <p:cSldViewPr snapToGrid="0">
      <p:cViewPr varScale="1">
        <p:scale>
          <a:sx n="121" d="100"/>
          <a:sy n="121" d="100"/>
        </p:scale>
        <p:origin x="6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1B38-5257-4440-9B21-A4D42970229B}" type="datetimeFigureOut">
              <a:rPr lang="nl-NL" smtClean="0"/>
              <a:t>06-10-2022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ABE450-0ACA-874E-8832-C3032051B934}" type="slidenum">
              <a:rPr lang="nl-NL" smtClean="0"/>
              <a:t>‹nr.›</a:t>
            </a:fld>
            <a:endParaRPr lang="nl-NL"/>
          </a:p>
        </p:txBody>
      </p:sp>
    </p:spTree>
    <p:extLst>
      <p:ext uri="{BB962C8B-B14F-4D97-AF65-F5344CB8AC3E}">
        <p14:creationId xmlns:p14="http://schemas.microsoft.com/office/powerpoint/2010/main" val="1011362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a:t>
            </a:fld>
            <a:endParaRPr lang="nl-NL"/>
          </a:p>
        </p:txBody>
      </p:sp>
    </p:spTree>
    <p:extLst>
      <p:ext uri="{BB962C8B-B14F-4D97-AF65-F5344CB8AC3E}">
        <p14:creationId xmlns:p14="http://schemas.microsoft.com/office/powerpoint/2010/main" val="3648199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10</a:t>
            </a:fld>
            <a:endParaRPr lang="nl-NL"/>
          </a:p>
        </p:txBody>
      </p:sp>
    </p:spTree>
    <p:extLst>
      <p:ext uri="{BB962C8B-B14F-4D97-AF65-F5344CB8AC3E}">
        <p14:creationId xmlns:p14="http://schemas.microsoft.com/office/powerpoint/2010/main" val="3455743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11</a:t>
            </a:fld>
            <a:endParaRPr lang="nl-NL"/>
          </a:p>
        </p:txBody>
      </p:sp>
    </p:spTree>
    <p:extLst>
      <p:ext uri="{BB962C8B-B14F-4D97-AF65-F5344CB8AC3E}">
        <p14:creationId xmlns:p14="http://schemas.microsoft.com/office/powerpoint/2010/main" val="1024275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12</a:t>
            </a:fld>
            <a:endParaRPr lang="nl-NL"/>
          </a:p>
        </p:txBody>
      </p:sp>
    </p:spTree>
    <p:extLst>
      <p:ext uri="{BB962C8B-B14F-4D97-AF65-F5344CB8AC3E}">
        <p14:creationId xmlns:p14="http://schemas.microsoft.com/office/powerpoint/2010/main" val="1954013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13</a:t>
            </a:fld>
            <a:endParaRPr lang="nl-NL"/>
          </a:p>
        </p:txBody>
      </p:sp>
    </p:spTree>
    <p:extLst>
      <p:ext uri="{BB962C8B-B14F-4D97-AF65-F5344CB8AC3E}">
        <p14:creationId xmlns:p14="http://schemas.microsoft.com/office/powerpoint/2010/main" val="3904258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14</a:t>
            </a:fld>
            <a:endParaRPr lang="nl-NL"/>
          </a:p>
        </p:txBody>
      </p:sp>
    </p:spTree>
    <p:extLst>
      <p:ext uri="{BB962C8B-B14F-4D97-AF65-F5344CB8AC3E}">
        <p14:creationId xmlns:p14="http://schemas.microsoft.com/office/powerpoint/2010/main" val="3213437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15</a:t>
            </a:fld>
            <a:endParaRPr lang="nl-NL"/>
          </a:p>
        </p:txBody>
      </p:sp>
    </p:spTree>
    <p:extLst>
      <p:ext uri="{BB962C8B-B14F-4D97-AF65-F5344CB8AC3E}">
        <p14:creationId xmlns:p14="http://schemas.microsoft.com/office/powerpoint/2010/main" val="7197402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16</a:t>
            </a:fld>
            <a:endParaRPr lang="nl-NL"/>
          </a:p>
        </p:txBody>
      </p:sp>
    </p:spTree>
    <p:extLst>
      <p:ext uri="{BB962C8B-B14F-4D97-AF65-F5344CB8AC3E}">
        <p14:creationId xmlns:p14="http://schemas.microsoft.com/office/powerpoint/2010/main" val="24024458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17</a:t>
            </a:fld>
            <a:endParaRPr lang="nl-NL"/>
          </a:p>
        </p:txBody>
      </p:sp>
    </p:spTree>
    <p:extLst>
      <p:ext uri="{BB962C8B-B14F-4D97-AF65-F5344CB8AC3E}">
        <p14:creationId xmlns:p14="http://schemas.microsoft.com/office/powerpoint/2010/main" val="2635567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2</a:t>
            </a:fld>
            <a:endParaRPr lang="nl-NL"/>
          </a:p>
        </p:txBody>
      </p:sp>
    </p:spTree>
    <p:extLst>
      <p:ext uri="{BB962C8B-B14F-4D97-AF65-F5344CB8AC3E}">
        <p14:creationId xmlns:p14="http://schemas.microsoft.com/office/powerpoint/2010/main" val="1492742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3</a:t>
            </a:fld>
            <a:endParaRPr lang="nl-NL"/>
          </a:p>
        </p:txBody>
      </p:sp>
    </p:spTree>
    <p:extLst>
      <p:ext uri="{BB962C8B-B14F-4D97-AF65-F5344CB8AC3E}">
        <p14:creationId xmlns:p14="http://schemas.microsoft.com/office/powerpoint/2010/main" val="1503847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4</a:t>
            </a:fld>
            <a:endParaRPr lang="nl-NL"/>
          </a:p>
        </p:txBody>
      </p:sp>
    </p:spTree>
    <p:extLst>
      <p:ext uri="{BB962C8B-B14F-4D97-AF65-F5344CB8AC3E}">
        <p14:creationId xmlns:p14="http://schemas.microsoft.com/office/powerpoint/2010/main" val="3417994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5</a:t>
            </a:fld>
            <a:endParaRPr lang="nl-NL"/>
          </a:p>
        </p:txBody>
      </p:sp>
    </p:spTree>
    <p:extLst>
      <p:ext uri="{BB962C8B-B14F-4D97-AF65-F5344CB8AC3E}">
        <p14:creationId xmlns:p14="http://schemas.microsoft.com/office/powerpoint/2010/main" val="1991850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6</a:t>
            </a:fld>
            <a:endParaRPr lang="nl-NL"/>
          </a:p>
        </p:txBody>
      </p:sp>
    </p:spTree>
    <p:extLst>
      <p:ext uri="{BB962C8B-B14F-4D97-AF65-F5344CB8AC3E}">
        <p14:creationId xmlns:p14="http://schemas.microsoft.com/office/powerpoint/2010/main" val="2834670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7</a:t>
            </a:fld>
            <a:endParaRPr lang="nl-NL"/>
          </a:p>
        </p:txBody>
      </p:sp>
    </p:spTree>
    <p:extLst>
      <p:ext uri="{BB962C8B-B14F-4D97-AF65-F5344CB8AC3E}">
        <p14:creationId xmlns:p14="http://schemas.microsoft.com/office/powerpoint/2010/main" val="1307703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8</a:t>
            </a:fld>
            <a:endParaRPr lang="nl-NL"/>
          </a:p>
        </p:txBody>
      </p:sp>
    </p:spTree>
    <p:extLst>
      <p:ext uri="{BB962C8B-B14F-4D97-AF65-F5344CB8AC3E}">
        <p14:creationId xmlns:p14="http://schemas.microsoft.com/office/powerpoint/2010/main" val="804162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CABE450-0ACA-874E-8832-C3032051B934}" type="slidenum">
              <a:rPr lang="nl-NL" smtClean="0"/>
              <a:t>9</a:t>
            </a:fld>
            <a:endParaRPr lang="nl-NL"/>
          </a:p>
        </p:txBody>
      </p:sp>
    </p:spTree>
    <p:extLst>
      <p:ext uri="{BB962C8B-B14F-4D97-AF65-F5344CB8AC3E}">
        <p14:creationId xmlns:p14="http://schemas.microsoft.com/office/powerpoint/2010/main" val="2293562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AFDC8E-390A-63B7-755D-3C54AF361CF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81B37106-1BE1-C2B5-D012-0B90AC5C58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E692970-34D9-3D81-4B31-A3EF4E9AB729}"/>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62EE057E-95EE-6842-72AB-4C6F06C60E0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3D7442E-4642-4E93-9C6B-4670462AD28E}"/>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25451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A85178-E305-9B82-0721-0CCE98175F9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A5ABDC6F-AC3C-C400-70D4-5F2C6DBE3A68}"/>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3F8C648-6E82-019F-3958-9A43A977EA36}"/>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D5D2C4D1-1DB7-BC10-5D3F-173138FF5C6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9DF0919-A0C2-BC46-C38B-C89C1EFCD8C2}"/>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3285636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EF944FA-F79A-13CC-FE9D-1B2B7B58510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6ED8E634-A345-5A20-2B09-E7C6489B7CE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C1A1682-7CB2-F336-1A46-711CA94FBF6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5DCA0025-E09A-D3A8-7A69-5B498521703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7C85899-9AB0-1DFE-3B1B-053D9B16D3CA}"/>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3662120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9FCFC2-10F0-5D82-0988-73C86E44569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A52CC64-BE0B-520B-B085-4FED18EBA894}"/>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03206C-3D69-62F0-589A-C4987CF05491}"/>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2863F45F-432A-EB6C-D30E-9B0F50E9FFD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90A89F3-CCF3-12C6-F942-0223CDC2BE33}"/>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86239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EC1BF2-8C1F-58D3-9987-3CA3BA209CF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F6F0CAB1-5B74-B17C-2A7C-BAA09E535C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3CC5FA54-42DD-8535-71EC-A842CD71940F}"/>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AECB1BE8-E625-54CF-BC28-2B4CC5ADEAB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E4BE253-BECF-C584-64BC-37C5BC8FF7C4}"/>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088901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128EC8-53F4-41B7-8E2E-A30E127CB4E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B343676-30CA-9517-78BD-86E72572A92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47641EAB-B67D-413D-C767-CFC36931157B}"/>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42CF290-976E-0392-F8AA-42AACB7E5F1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6" name="Tijdelijke aanduiding voor voettekst 5">
            <a:extLst>
              <a:ext uri="{FF2B5EF4-FFF2-40B4-BE49-F238E27FC236}">
                <a16:creationId xmlns:a16="http://schemas.microsoft.com/office/drawing/2014/main" id="{E8277D4E-C408-07E6-760C-C81C3C2C56D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CBD298D-81D4-9237-69D9-9CA518E6748B}"/>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3571684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862065-0083-8668-BC5F-69F9869F930B}"/>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0C9F7BA-C53A-804E-FF16-6B84883CC8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4A0C98E-0188-A335-076B-9C6CB808769B}"/>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965FE98-3358-B218-DF2B-6288EEEC93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1F661086-9A11-9585-DD47-C92E2C26D0A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3C914924-A543-A9D3-0BEC-B6FDA5D92E0F}"/>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8" name="Tijdelijke aanduiding voor voettekst 7">
            <a:extLst>
              <a:ext uri="{FF2B5EF4-FFF2-40B4-BE49-F238E27FC236}">
                <a16:creationId xmlns:a16="http://schemas.microsoft.com/office/drawing/2014/main" id="{FC389D8A-F5C3-B9F2-5384-E5C521C0969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960FA68-0084-A83C-ACAC-804323D7C27E}"/>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334266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C5B1B6-2B72-B58E-48DF-4F2E403EBCFA}"/>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ED344460-0F01-CD69-DC78-564612B349A4}"/>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4" name="Tijdelijke aanduiding voor voettekst 3">
            <a:extLst>
              <a:ext uri="{FF2B5EF4-FFF2-40B4-BE49-F238E27FC236}">
                <a16:creationId xmlns:a16="http://schemas.microsoft.com/office/drawing/2014/main" id="{CFC5F3F5-1F84-BE23-A164-67E25A3F360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C47AC1B5-86B0-CE51-05F9-6199C8B5C5FA}"/>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622454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E49AEB3-2DFC-D9E4-56AE-A5549213134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3" name="Tijdelijke aanduiding voor voettekst 2">
            <a:extLst>
              <a:ext uri="{FF2B5EF4-FFF2-40B4-BE49-F238E27FC236}">
                <a16:creationId xmlns:a16="http://schemas.microsoft.com/office/drawing/2014/main" id="{E55D396A-06B1-B546-39BD-05832749325A}"/>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E6771EE-90B6-2E6C-0CAB-7245B9BF637B}"/>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447952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F52A9C-52D9-483C-EAD8-244426451E6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1DE86DF-188D-4431-36BD-0834C8EC56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3375D5D-FB12-7A92-3285-36E9F63B6A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9DDF97A-FD46-DD55-8159-E6791312248D}"/>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6" name="Tijdelijke aanduiding voor voettekst 5">
            <a:extLst>
              <a:ext uri="{FF2B5EF4-FFF2-40B4-BE49-F238E27FC236}">
                <a16:creationId xmlns:a16="http://schemas.microsoft.com/office/drawing/2014/main" id="{FA664CC8-27E3-15CC-8C5D-2714EF6FD85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20773CD-F7FD-7B06-033A-1BC79BEB0A9A}"/>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460544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2965BA-ADBC-7549-8A79-1475B121392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E6004A4-FF8A-A35E-9F75-BF2D5C8540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F1B061D8-A0A5-4C72-44AE-F8B215E3F7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3B48D79-2D92-E4BB-B6AB-031450889917}"/>
              </a:ext>
            </a:extLst>
          </p:cNvPr>
          <p:cNvSpPr>
            <a:spLocks noGrp="1"/>
          </p:cNvSpPr>
          <p:nvPr>
            <p:ph type="dt" sz="half" idx="10"/>
          </p:nvPr>
        </p:nvSpPr>
        <p:spPr/>
        <p:txBody>
          <a:bodyPr/>
          <a:lstStyle/>
          <a:p>
            <a:fld id="{9267DCAC-52FF-B049-8DEC-E896AA9AD4AE}" type="datetimeFigureOut">
              <a:rPr lang="nl-NL" smtClean="0"/>
              <a:t>06-10-2022</a:t>
            </a:fld>
            <a:endParaRPr lang="nl-NL"/>
          </a:p>
        </p:txBody>
      </p:sp>
      <p:sp>
        <p:nvSpPr>
          <p:cNvPr id="6" name="Tijdelijke aanduiding voor voettekst 5">
            <a:extLst>
              <a:ext uri="{FF2B5EF4-FFF2-40B4-BE49-F238E27FC236}">
                <a16:creationId xmlns:a16="http://schemas.microsoft.com/office/drawing/2014/main" id="{61762109-748E-5CD8-4EC0-0DB894CEA7E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663712D-00CD-C589-20C3-560B39818584}"/>
              </a:ext>
            </a:extLst>
          </p:cNvPr>
          <p:cNvSpPr>
            <a:spLocks noGrp="1"/>
          </p:cNvSpPr>
          <p:nvPr>
            <p:ph type="sldNum" sz="quarter" idx="12"/>
          </p:nvPr>
        </p:nvSpPr>
        <p:spPr/>
        <p:txBody>
          <a:bodyPr/>
          <a:lstStyle/>
          <a:p>
            <a:fld id="{F07ED43F-994A-D24F-9619-D2F5885E2391}" type="slidenum">
              <a:rPr lang="nl-NL" smtClean="0"/>
              <a:t>‹nr.›</a:t>
            </a:fld>
            <a:endParaRPr lang="nl-NL"/>
          </a:p>
        </p:txBody>
      </p:sp>
    </p:spTree>
    <p:extLst>
      <p:ext uri="{BB962C8B-B14F-4D97-AF65-F5344CB8AC3E}">
        <p14:creationId xmlns:p14="http://schemas.microsoft.com/office/powerpoint/2010/main" val="1899818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5F806D6-F86B-A024-3B57-577B78B0FF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2375CF1-D4F1-1928-1C28-90FA0AD80E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995BE1D-94A9-AB02-40DE-BD26D69543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67DCAC-52FF-B049-8DEC-E896AA9AD4AE}" type="datetimeFigureOut">
              <a:rPr lang="nl-NL" smtClean="0"/>
              <a:t>06-10-2022</a:t>
            </a:fld>
            <a:endParaRPr lang="nl-NL"/>
          </a:p>
        </p:txBody>
      </p:sp>
      <p:sp>
        <p:nvSpPr>
          <p:cNvPr id="5" name="Tijdelijke aanduiding voor voettekst 4">
            <a:extLst>
              <a:ext uri="{FF2B5EF4-FFF2-40B4-BE49-F238E27FC236}">
                <a16:creationId xmlns:a16="http://schemas.microsoft.com/office/drawing/2014/main" id="{248F567B-42FF-591B-B745-54D225859F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C84E138-A3FE-C48B-A94C-B1C687D5FC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7ED43F-994A-D24F-9619-D2F5885E2391}" type="slidenum">
              <a:rPr lang="nl-NL" smtClean="0"/>
              <a:t>‹nr.›</a:t>
            </a:fld>
            <a:endParaRPr lang="nl-NL"/>
          </a:p>
        </p:txBody>
      </p:sp>
    </p:spTree>
    <p:extLst>
      <p:ext uri="{BB962C8B-B14F-4D97-AF65-F5344CB8AC3E}">
        <p14:creationId xmlns:p14="http://schemas.microsoft.com/office/powerpoint/2010/main" val="10676497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7.mp4"/><Relationship Id="rId7" Type="http://schemas.openxmlformats.org/officeDocument/2006/relationships/image" Target="../media/image2.emf"/><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video" Target="../media/media7.mp4"/><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23.png"/><Relationship Id="rId5" Type="http://schemas.openxmlformats.org/officeDocument/2006/relationships/image" Target="../media/image2.emf"/><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emf"/><Relationship Id="rId7" Type="http://schemas.openxmlformats.org/officeDocument/2006/relationships/image" Target="../media/image27.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emf"/><Relationship Id="rId7" Type="http://schemas.openxmlformats.org/officeDocument/2006/relationships/image" Target="../media/image35.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emf"/><Relationship Id="rId7" Type="http://schemas.openxmlformats.org/officeDocument/2006/relationships/image" Target="../media/image43.sv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svg"/></Relationships>
</file>

<file path=ppt/slides/_rels/slide1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emf"/><Relationship Id="rId7" Type="http://schemas.openxmlformats.org/officeDocument/2006/relationships/image" Target="../media/image51.sv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0.png"/><Relationship Id="rId11" Type="http://schemas.openxmlformats.org/officeDocument/2006/relationships/image" Target="../media/image55.svg"/><Relationship Id="rId5" Type="http://schemas.openxmlformats.org/officeDocument/2006/relationships/image" Target="../media/image49.sv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svg"/></Relationships>
</file>

<file path=ppt/slides/_rels/slide1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emf"/><Relationship Id="rId7" Type="http://schemas.openxmlformats.org/officeDocument/2006/relationships/image" Target="../media/image59.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sv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svg"/></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3.xml"/><Relationship Id="rId7" Type="http://schemas.openxmlformats.org/officeDocument/2006/relationships/slide" Target="slide1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media" Target="../media/media3.mp4"/><Relationship Id="rId7" Type="http://schemas.openxmlformats.org/officeDocument/2006/relationships/image" Target="../media/image2.emf"/><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video" Target="../media/media3.mp4"/><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media" Target="../media/media5.mp4"/><Relationship Id="rId7" Type="http://schemas.openxmlformats.org/officeDocument/2006/relationships/image" Target="../media/image2.emf"/><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video" Target="../media/media5.mp4"/><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4CB16717-9F68-CC00-168B-4587DF912EDD}"/>
              </a:ext>
            </a:extLst>
          </p:cNvPr>
          <p:cNvSpPr>
            <a:spLocks noGrp="1"/>
          </p:cNvSpPr>
          <p:nvPr>
            <p:ph type="ctrTitle"/>
          </p:nvPr>
        </p:nvSpPr>
        <p:spPr>
          <a:xfrm>
            <a:off x="712779" y="1619474"/>
            <a:ext cx="9144000" cy="885084"/>
          </a:xfrm>
        </p:spPr>
        <p:txBody>
          <a:bodyPr>
            <a:noAutofit/>
          </a:bodyPr>
          <a:lstStyle/>
          <a:p>
            <a:pPr algn="l"/>
            <a:r>
              <a:rPr lang="nl-NL" sz="7000" dirty="0">
                <a:latin typeface="Calibri" panose="020F0502020204030204" pitchFamily="34" charset="0"/>
                <a:cs typeface="Calibri" panose="020F0502020204030204" pitchFamily="34" charset="0"/>
              </a:rPr>
              <a:t>Doorfietsroutes</a:t>
            </a:r>
          </a:p>
        </p:txBody>
      </p:sp>
      <p:sp>
        <p:nvSpPr>
          <p:cNvPr id="4" name="Titel 1">
            <a:extLst>
              <a:ext uri="{FF2B5EF4-FFF2-40B4-BE49-F238E27FC236}">
                <a16:creationId xmlns:a16="http://schemas.microsoft.com/office/drawing/2014/main" id="{CA99DAC5-E8C9-95B3-BD32-7480D77FD64A}"/>
              </a:ext>
            </a:extLst>
          </p:cNvPr>
          <p:cNvSpPr txBox="1">
            <a:spLocks/>
          </p:cNvSpPr>
          <p:nvPr/>
        </p:nvSpPr>
        <p:spPr>
          <a:xfrm>
            <a:off x="764177" y="2425679"/>
            <a:ext cx="9144000" cy="5200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3500" dirty="0">
                <a:solidFill>
                  <a:srgbClr val="F15A28"/>
                </a:solidFill>
                <a:latin typeface="Calibri" panose="020F0502020204030204" pitchFamily="34" charset="0"/>
                <a:cs typeface="Calibri" panose="020F0502020204030204" pitchFamily="34" charset="0"/>
              </a:rPr>
              <a:t>Toolkit losse elementen </a:t>
            </a:r>
          </a:p>
        </p:txBody>
      </p:sp>
      <p:pic>
        <p:nvPicPr>
          <p:cNvPr id="2" name="Graphic 1">
            <a:extLst>
              <a:ext uri="{FF2B5EF4-FFF2-40B4-BE49-F238E27FC236}">
                <a16:creationId xmlns:a16="http://schemas.microsoft.com/office/drawing/2014/main" id="{4DDA960E-6A0C-3468-22E9-136A37F6DCF3}"/>
              </a:ext>
            </a:extLst>
          </p:cNvPr>
          <p:cNvPicPr>
            <a:picLocks noChangeAspect="1"/>
          </p:cNvPicPr>
          <p:nvPr/>
        </p:nvPicPr>
        <p:blipFill>
          <a:blip r:embed="rId3"/>
          <a:srcRect/>
          <a:stretch/>
        </p:blipFill>
        <p:spPr>
          <a:xfrm>
            <a:off x="8579709" y="-12526"/>
            <a:ext cx="2656936" cy="2656936"/>
          </a:xfrm>
          <a:prstGeom prst="rect">
            <a:avLst/>
          </a:prstGeom>
        </p:spPr>
      </p:pic>
    </p:spTree>
    <p:extLst>
      <p:ext uri="{BB962C8B-B14F-4D97-AF65-F5344CB8AC3E}">
        <p14:creationId xmlns:p14="http://schemas.microsoft.com/office/powerpoint/2010/main" val="14367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7E21AC6B-29BD-2850-4B48-84F6742CCAD7}"/>
              </a:ext>
            </a:extLst>
          </p:cNvPr>
          <p:cNvPicPr>
            <a:picLocks noChangeAspect="1"/>
          </p:cNvPicPr>
          <p:nvPr/>
        </p:nvPicPr>
        <p:blipFill>
          <a:blip r:embed="rId7"/>
          <a:stretch>
            <a:fillRect/>
          </a:stretch>
        </p:blipFill>
        <p:spPr>
          <a:xfrm>
            <a:off x="-16935" y="6180198"/>
            <a:ext cx="12224884" cy="48193"/>
          </a:xfrm>
          <a:prstGeom prst="rect">
            <a:avLst/>
          </a:prstGeom>
        </p:spPr>
      </p:pic>
      <p:sp>
        <p:nvSpPr>
          <p:cNvPr id="2" name="Ondertitel 6">
            <a:extLst>
              <a:ext uri="{FF2B5EF4-FFF2-40B4-BE49-F238E27FC236}">
                <a16:creationId xmlns:a16="http://schemas.microsoft.com/office/drawing/2014/main" id="{C477891A-10A0-F8A0-1C32-77F63D897068}"/>
              </a:ext>
            </a:extLst>
          </p:cNvPr>
          <p:cNvSpPr>
            <a:spLocks noGrp="1"/>
          </p:cNvSpPr>
          <p:nvPr>
            <p:ph type="subTitle" idx="1"/>
          </p:nvPr>
        </p:nvSpPr>
        <p:spPr>
          <a:xfrm>
            <a:off x="432000" y="5508000"/>
            <a:ext cx="5709038" cy="456102"/>
          </a:xfrm>
        </p:spPr>
        <p:txBody>
          <a:bodyPr>
            <a:normAutofit/>
          </a:bodyPr>
          <a:lstStyle/>
          <a:p>
            <a:pPr algn="l"/>
            <a:r>
              <a:rPr lang="nl-NL" sz="1600" dirty="0"/>
              <a:t>Animatie 5: Van kruising naar rotonde</a:t>
            </a:r>
          </a:p>
        </p:txBody>
      </p:sp>
      <p:pic>
        <p:nvPicPr>
          <p:cNvPr id="3" name="5-kruising-rotonde.mp4" descr="5-kruising-rotonde.mp4">
            <a:hlinkClick r:id="" action="ppaction://media"/>
            <a:extLst>
              <a:ext uri="{FF2B5EF4-FFF2-40B4-BE49-F238E27FC236}">
                <a16:creationId xmlns:a16="http://schemas.microsoft.com/office/drawing/2014/main" id="{A563DB86-09EC-399F-A968-7F8376472EAA}"/>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40000" y="2448000"/>
            <a:ext cx="5120640" cy="2880360"/>
          </a:xfrm>
          <a:prstGeom prst="rect">
            <a:avLst/>
          </a:prstGeom>
          <a:ln w="19050">
            <a:solidFill>
              <a:schemeClr val="tx1"/>
            </a:solidFill>
          </a:ln>
        </p:spPr>
      </p:pic>
      <p:sp>
        <p:nvSpPr>
          <p:cNvPr id="5" name="Ondertitel 6">
            <a:extLst>
              <a:ext uri="{FF2B5EF4-FFF2-40B4-BE49-F238E27FC236}">
                <a16:creationId xmlns:a16="http://schemas.microsoft.com/office/drawing/2014/main" id="{48F7CF49-94AA-4C78-792A-303FFD65DA9A}"/>
              </a:ext>
            </a:extLst>
          </p:cNvPr>
          <p:cNvSpPr txBox="1">
            <a:spLocks/>
          </p:cNvSpPr>
          <p:nvPr/>
        </p:nvSpPr>
        <p:spPr>
          <a:xfrm>
            <a:off x="6372000" y="5508000"/>
            <a:ext cx="6022870" cy="456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600" dirty="0"/>
              <a:t>Animatie 6: Van kruising naar kruising met voorrang</a:t>
            </a:r>
          </a:p>
        </p:txBody>
      </p:sp>
      <p:pic>
        <p:nvPicPr>
          <p:cNvPr id="6" name="6-voorrang fietsers.mp4" descr="6-voorrang fietsers.mp4">
            <a:hlinkClick r:id="" action="ppaction://media"/>
            <a:extLst>
              <a:ext uri="{FF2B5EF4-FFF2-40B4-BE49-F238E27FC236}">
                <a16:creationId xmlns:a16="http://schemas.microsoft.com/office/drawing/2014/main" id="{64D02390-27E3-0BCB-D50A-CD2D6D721704}"/>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480000" y="2448000"/>
            <a:ext cx="5120640" cy="2880360"/>
          </a:xfrm>
          <a:prstGeom prst="rect">
            <a:avLst/>
          </a:prstGeom>
          <a:ln w="19050">
            <a:solidFill>
              <a:schemeClr val="tx1"/>
            </a:solidFill>
          </a:ln>
        </p:spPr>
      </p:pic>
    </p:spTree>
    <p:extLst>
      <p:ext uri="{BB962C8B-B14F-4D97-AF65-F5344CB8AC3E}">
        <p14:creationId xmlns:p14="http://schemas.microsoft.com/office/powerpoint/2010/main" val="385755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6"/>
                                        </p:tgtEl>
                                      </p:cBhvr>
                                    </p:cmd>
                                  </p:childTnLst>
                                </p:cTn>
                              </p:par>
                            </p:childTnLst>
                          </p:cTn>
                        </p:par>
                      </p:childTnLst>
                    </p:cTn>
                  </p:par>
                </p:childTnLst>
              </p:cTn>
              <p:nextCondLst>
                <p:cond evt="onClick" delay="0">
                  <p:tgtEl>
                    <p:spTgt spid="6"/>
                  </p:tgtEl>
                </p:cond>
              </p:nextCondLst>
            </p:seq>
            <p:video>
              <p:cMediaNode vol="80000">
                <p:cTn id="22"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7E21AC6B-29BD-2850-4B48-84F6742CCAD7}"/>
              </a:ext>
            </a:extLst>
          </p:cNvPr>
          <p:cNvPicPr>
            <a:picLocks noChangeAspect="1"/>
          </p:cNvPicPr>
          <p:nvPr/>
        </p:nvPicPr>
        <p:blipFill>
          <a:blip r:embed="rId5"/>
          <a:stretch>
            <a:fillRect/>
          </a:stretch>
        </p:blipFill>
        <p:spPr>
          <a:xfrm>
            <a:off x="-16935" y="6180198"/>
            <a:ext cx="12224884" cy="48193"/>
          </a:xfrm>
          <a:prstGeom prst="rect">
            <a:avLst/>
          </a:prstGeom>
        </p:spPr>
      </p:pic>
      <p:sp>
        <p:nvSpPr>
          <p:cNvPr id="2" name="Ondertitel 6">
            <a:extLst>
              <a:ext uri="{FF2B5EF4-FFF2-40B4-BE49-F238E27FC236}">
                <a16:creationId xmlns:a16="http://schemas.microsoft.com/office/drawing/2014/main" id="{C477891A-10A0-F8A0-1C32-77F63D897068}"/>
              </a:ext>
            </a:extLst>
          </p:cNvPr>
          <p:cNvSpPr>
            <a:spLocks noGrp="1"/>
          </p:cNvSpPr>
          <p:nvPr>
            <p:ph type="subTitle" idx="1"/>
          </p:nvPr>
        </p:nvSpPr>
        <p:spPr>
          <a:xfrm>
            <a:off x="432000" y="5508000"/>
            <a:ext cx="9144000" cy="456102"/>
          </a:xfrm>
        </p:spPr>
        <p:txBody>
          <a:bodyPr>
            <a:normAutofit/>
          </a:bodyPr>
          <a:lstStyle/>
          <a:p>
            <a:pPr algn="l"/>
            <a:r>
              <a:rPr lang="nl-NL" sz="1600" dirty="0"/>
              <a:t>Animatie 7: Van kruising met fietsstroken naar fietserstunnel</a:t>
            </a:r>
          </a:p>
        </p:txBody>
      </p:sp>
      <p:pic>
        <p:nvPicPr>
          <p:cNvPr id="3" name="7-kruising-tunnel.mp4" descr="7-kruising-tunnel.mp4">
            <a:hlinkClick r:id="" action="ppaction://media"/>
            <a:extLst>
              <a:ext uri="{FF2B5EF4-FFF2-40B4-BE49-F238E27FC236}">
                <a16:creationId xmlns:a16="http://schemas.microsoft.com/office/drawing/2014/main" id="{CF8A58C7-02EB-CEB7-3C0C-A70DD29F295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40000" y="2448000"/>
            <a:ext cx="5120640" cy="2880360"/>
          </a:xfrm>
          <a:prstGeom prst="rect">
            <a:avLst/>
          </a:prstGeom>
          <a:ln w="19050">
            <a:solidFill>
              <a:schemeClr val="tx1"/>
            </a:solidFill>
          </a:ln>
        </p:spPr>
      </p:pic>
    </p:spTree>
    <p:extLst>
      <p:ext uri="{BB962C8B-B14F-4D97-AF65-F5344CB8AC3E}">
        <p14:creationId xmlns:p14="http://schemas.microsoft.com/office/powerpoint/2010/main" val="17413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5FB3B12A-DC26-5664-FCDA-CF1ED78E76F8}"/>
              </a:ext>
            </a:extLst>
          </p:cNvPr>
          <p:cNvSpPr>
            <a:spLocks noGrp="1"/>
          </p:cNvSpPr>
          <p:nvPr>
            <p:ph type="ctrTitle"/>
          </p:nvPr>
        </p:nvSpPr>
        <p:spPr>
          <a:xfrm>
            <a:off x="770961" y="565062"/>
            <a:ext cx="10727931" cy="1078735"/>
          </a:xfrm>
        </p:spPr>
        <p:txBody>
          <a:bodyPr>
            <a:normAutofit/>
          </a:bodyPr>
          <a:lstStyle/>
          <a:p>
            <a:pPr algn="l"/>
            <a:r>
              <a:rPr lang="nl-NL" dirty="0">
                <a:latin typeface="Calibri" panose="020F0502020204030204" pitchFamily="34" charset="0"/>
                <a:cs typeface="Calibri" panose="020F0502020204030204" pitchFamily="34" charset="0"/>
              </a:rPr>
              <a:t>Visuals onderbouwing met tekst</a:t>
            </a:r>
          </a:p>
        </p:txBody>
      </p:sp>
      <p:pic>
        <p:nvPicPr>
          <p:cNvPr id="17" name="Afbeelding 16">
            <a:extLst>
              <a:ext uri="{FF2B5EF4-FFF2-40B4-BE49-F238E27FC236}">
                <a16:creationId xmlns:a16="http://schemas.microsoft.com/office/drawing/2014/main" id="{7E21AC6B-29BD-2850-4B48-84F6742CCAD7}"/>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24" name="Graphic 23">
            <a:extLst>
              <a:ext uri="{FF2B5EF4-FFF2-40B4-BE49-F238E27FC236}">
                <a16:creationId xmlns:a16="http://schemas.microsoft.com/office/drawing/2014/main" id="{E5C10B1F-10DE-4EE6-B976-794BC7A6E1B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082950" y="3429000"/>
            <a:ext cx="4475094" cy="2439312"/>
          </a:xfrm>
          <a:prstGeom prst="rect">
            <a:avLst/>
          </a:prstGeom>
        </p:spPr>
      </p:pic>
      <p:pic>
        <p:nvPicPr>
          <p:cNvPr id="26" name="Graphic 25">
            <a:extLst>
              <a:ext uri="{FF2B5EF4-FFF2-40B4-BE49-F238E27FC236}">
                <a16:creationId xmlns:a16="http://schemas.microsoft.com/office/drawing/2014/main" id="{5A63E224-5E82-2248-6B18-DB476E23C68F}"/>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59272" y="3330182"/>
            <a:ext cx="4475094" cy="2439312"/>
          </a:xfrm>
          <a:prstGeom prst="rect">
            <a:avLst/>
          </a:prstGeom>
        </p:spPr>
      </p:pic>
      <p:pic>
        <p:nvPicPr>
          <p:cNvPr id="28" name="Graphic 27">
            <a:extLst>
              <a:ext uri="{FF2B5EF4-FFF2-40B4-BE49-F238E27FC236}">
                <a16:creationId xmlns:a16="http://schemas.microsoft.com/office/drawing/2014/main" id="{6A37E4FC-1304-F462-41BE-83DBA3188508}"/>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37527" y="1472685"/>
            <a:ext cx="4475096" cy="2439312"/>
          </a:xfrm>
          <a:prstGeom prst="rect">
            <a:avLst/>
          </a:prstGeom>
        </p:spPr>
      </p:pic>
      <p:pic>
        <p:nvPicPr>
          <p:cNvPr id="30" name="Graphic 29">
            <a:extLst>
              <a:ext uri="{FF2B5EF4-FFF2-40B4-BE49-F238E27FC236}">
                <a16:creationId xmlns:a16="http://schemas.microsoft.com/office/drawing/2014/main" id="{4DC75210-A11B-8478-585B-9AA270E2704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13850" y="1445985"/>
            <a:ext cx="4475094" cy="2439312"/>
          </a:xfrm>
          <a:prstGeom prst="rect">
            <a:avLst/>
          </a:prstGeom>
        </p:spPr>
      </p:pic>
    </p:spTree>
    <p:extLst>
      <p:ext uri="{BB962C8B-B14F-4D97-AF65-F5344CB8AC3E}">
        <p14:creationId xmlns:p14="http://schemas.microsoft.com/office/powerpoint/2010/main" val="4283304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FB5D53DC-837E-23C7-D7B8-EC41F1D4EACB}"/>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6" name="Graphic 5">
            <a:extLst>
              <a:ext uri="{FF2B5EF4-FFF2-40B4-BE49-F238E27FC236}">
                <a16:creationId xmlns:a16="http://schemas.microsoft.com/office/drawing/2014/main" id="{B2CDA91E-B110-504F-36D9-E2570BB6454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4902" y="2920740"/>
            <a:ext cx="4475094" cy="2752159"/>
          </a:xfrm>
          <a:prstGeom prst="rect">
            <a:avLst/>
          </a:prstGeom>
        </p:spPr>
      </p:pic>
      <p:pic>
        <p:nvPicPr>
          <p:cNvPr id="13" name="Graphic 12">
            <a:extLst>
              <a:ext uri="{FF2B5EF4-FFF2-40B4-BE49-F238E27FC236}">
                <a16:creationId xmlns:a16="http://schemas.microsoft.com/office/drawing/2014/main" id="{8E7608E6-79D2-2F9E-F94C-4798ADCABDA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258373" y="3487237"/>
            <a:ext cx="4475094" cy="2439312"/>
          </a:xfrm>
          <a:prstGeom prst="rect">
            <a:avLst/>
          </a:prstGeom>
        </p:spPr>
      </p:pic>
      <p:pic>
        <p:nvPicPr>
          <p:cNvPr id="14" name="Graphic 13">
            <a:extLst>
              <a:ext uri="{FF2B5EF4-FFF2-40B4-BE49-F238E27FC236}">
                <a16:creationId xmlns:a16="http://schemas.microsoft.com/office/drawing/2014/main" id="{B66B2C05-C66A-49FD-0A32-FFD1EBEE257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258373" y="1236009"/>
            <a:ext cx="4475094" cy="2439312"/>
          </a:xfrm>
          <a:prstGeom prst="rect">
            <a:avLst/>
          </a:prstGeom>
        </p:spPr>
      </p:pic>
      <p:pic>
        <p:nvPicPr>
          <p:cNvPr id="15" name="Graphic 14">
            <a:extLst>
              <a:ext uri="{FF2B5EF4-FFF2-40B4-BE49-F238E27FC236}">
                <a16:creationId xmlns:a16="http://schemas.microsoft.com/office/drawing/2014/main" id="{87D17AC3-438F-BB42-591C-C6CDDE94494D}"/>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22761" y="481428"/>
            <a:ext cx="4475094" cy="2439312"/>
          </a:xfrm>
          <a:prstGeom prst="rect">
            <a:avLst/>
          </a:prstGeom>
        </p:spPr>
      </p:pic>
    </p:spTree>
    <p:extLst>
      <p:ext uri="{BB962C8B-B14F-4D97-AF65-F5344CB8AC3E}">
        <p14:creationId xmlns:p14="http://schemas.microsoft.com/office/powerpoint/2010/main" val="4105467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ACDC26FE-F322-FA6A-7152-E74517020500}"/>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7" name="Graphic 6">
            <a:extLst>
              <a:ext uri="{FF2B5EF4-FFF2-40B4-BE49-F238E27FC236}">
                <a16:creationId xmlns:a16="http://schemas.microsoft.com/office/drawing/2014/main" id="{479617BE-49A9-7771-3F10-09B44B9F66F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6260" y="629609"/>
            <a:ext cx="4475094" cy="2439312"/>
          </a:xfrm>
          <a:prstGeom prst="rect">
            <a:avLst/>
          </a:prstGeom>
        </p:spPr>
      </p:pic>
      <p:pic>
        <p:nvPicPr>
          <p:cNvPr id="10" name="Graphic 9">
            <a:extLst>
              <a:ext uri="{FF2B5EF4-FFF2-40B4-BE49-F238E27FC236}">
                <a16:creationId xmlns:a16="http://schemas.microsoft.com/office/drawing/2014/main" id="{F32028E7-9EAB-3891-2218-32909E807E9A}"/>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550463" y="3292447"/>
            <a:ext cx="4475094" cy="2439312"/>
          </a:xfrm>
          <a:prstGeom prst="rect">
            <a:avLst/>
          </a:prstGeom>
        </p:spPr>
      </p:pic>
      <p:pic>
        <p:nvPicPr>
          <p:cNvPr id="11" name="Graphic 10">
            <a:extLst>
              <a:ext uri="{FF2B5EF4-FFF2-40B4-BE49-F238E27FC236}">
                <a16:creationId xmlns:a16="http://schemas.microsoft.com/office/drawing/2014/main" id="{8B926354-DEDD-4EA0-9B9D-F9D32A0CC10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569767" y="517153"/>
            <a:ext cx="4475094" cy="2439312"/>
          </a:xfrm>
          <a:prstGeom prst="rect">
            <a:avLst/>
          </a:prstGeom>
        </p:spPr>
      </p:pic>
      <p:pic>
        <p:nvPicPr>
          <p:cNvPr id="16" name="Graphic 15">
            <a:extLst>
              <a:ext uri="{FF2B5EF4-FFF2-40B4-BE49-F238E27FC236}">
                <a16:creationId xmlns:a16="http://schemas.microsoft.com/office/drawing/2014/main" id="{72F6F0BF-7639-2546-570F-4A8FD3D1E56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74536" y="3292447"/>
            <a:ext cx="4475094" cy="2439312"/>
          </a:xfrm>
          <a:prstGeom prst="rect">
            <a:avLst/>
          </a:prstGeom>
        </p:spPr>
      </p:pic>
    </p:spTree>
    <p:extLst>
      <p:ext uri="{BB962C8B-B14F-4D97-AF65-F5344CB8AC3E}">
        <p14:creationId xmlns:p14="http://schemas.microsoft.com/office/powerpoint/2010/main" val="2448188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ACDC26FE-F322-FA6A-7152-E74517020500}"/>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3" name="Graphic 2">
            <a:extLst>
              <a:ext uri="{FF2B5EF4-FFF2-40B4-BE49-F238E27FC236}">
                <a16:creationId xmlns:a16="http://schemas.microsoft.com/office/drawing/2014/main" id="{BAB46295-050F-0256-4B9F-98F4B5C2003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81235" y="3706282"/>
            <a:ext cx="4475094" cy="2439312"/>
          </a:xfrm>
          <a:prstGeom prst="rect">
            <a:avLst/>
          </a:prstGeom>
        </p:spPr>
      </p:pic>
      <p:pic>
        <p:nvPicPr>
          <p:cNvPr id="4" name="Graphic 3">
            <a:extLst>
              <a:ext uri="{FF2B5EF4-FFF2-40B4-BE49-F238E27FC236}">
                <a16:creationId xmlns:a16="http://schemas.microsoft.com/office/drawing/2014/main" id="{A60A14B9-754C-20A8-F0C5-DE9C74B6987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56399" y="3531190"/>
            <a:ext cx="4475094" cy="2439312"/>
          </a:xfrm>
          <a:prstGeom prst="rect">
            <a:avLst/>
          </a:prstGeom>
        </p:spPr>
      </p:pic>
      <p:pic>
        <p:nvPicPr>
          <p:cNvPr id="5" name="Graphic 4">
            <a:extLst>
              <a:ext uri="{FF2B5EF4-FFF2-40B4-BE49-F238E27FC236}">
                <a16:creationId xmlns:a16="http://schemas.microsoft.com/office/drawing/2014/main" id="{DAB8EE39-690F-C128-340E-BB4D87E8F37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426155" y="503021"/>
            <a:ext cx="4475093" cy="2901782"/>
          </a:xfrm>
          <a:prstGeom prst="rect">
            <a:avLst/>
          </a:prstGeom>
        </p:spPr>
      </p:pic>
      <p:pic>
        <p:nvPicPr>
          <p:cNvPr id="6" name="Graphic 5">
            <a:extLst>
              <a:ext uri="{FF2B5EF4-FFF2-40B4-BE49-F238E27FC236}">
                <a16:creationId xmlns:a16="http://schemas.microsoft.com/office/drawing/2014/main" id="{DB94DF22-9995-E6B6-B867-DBAC803A73A9}"/>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27145" y="1091878"/>
            <a:ext cx="4475094" cy="2439312"/>
          </a:xfrm>
          <a:prstGeom prst="rect">
            <a:avLst/>
          </a:prstGeom>
        </p:spPr>
      </p:pic>
    </p:spTree>
    <p:extLst>
      <p:ext uri="{BB962C8B-B14F-4D97-AF65-F5344CB8AC3E}">
        <p14:creationId xmlns:p14="http://schemas.microsoft.com/office/powerpoint/2010/main" val="2143756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ACDC26FE-F322-FA6A-7152-E74517020500}"/>
              </a:ext>
            </a:extLst>
          </p:cNvPr>
          <p:cNvPicPr>
            <a:picLocks noChangeAspect="1"/>
          </p:cNvPicPr>
          <p:nvPr/>
        </p:nvPicPr>
        <p:blipFill>
          <a:blip r:embed="rId3"/>
          <a:stretch>
            <a:fillRect/>
          </a:stretch>
        </p:blipFill>
        <p:spPr>
          <a:xfrm>
            <a:off x="-16935" y="6180198"/>
            <a:ext cx="12224884" cy="48193"/>
          </a:xfrm>
          <a:prstGeom prst="rect">
            <a:avLst/>
          </a:prstGeom>
        </p:spPr>
      </p:pic>
      <p:pic>
        <p:nvPicPr>
          <p:cNvPr id="15" name="Graphic 14">
            <a:extLst>
              <a:ext uri="{FF2B5EF4-FFF2-40B4-BE49-F238E27FC236}">
                <a16:creationId xmlns:a16="http://schemas.microsoft.com/office/drawing/2014/main" id="{C32EFCCE-536E-D77B-B78C-D9857665254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46056" y="1109661"/>
            <a:ext cx="4475094" cy="2439312"/>
          </a:xfrm>
          <a:prstGeom prst="rect">
            <a:avLst/>
          </a:prstGeom>
        </p:spPr>
      </p:pic>
      <p:pic>
        <p:nvPicPr>
          <p:cNvPr id="17" name="Graphic 16">
            <a:extLst>
              <a:ext uri="{FF2B5EF4-FFF2-40B4-BE49-F238E27FC236}">
                <a16:creationId xmlns:a16="http://schemas.microsoft.com/office/drawing/2014/main" id="{D2519846-C6ED-8BB2-7009-9384744C10E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008509" y="3589723"/>
            <a:ext cx="4475094" cy="2439312"/>
          </a:xfrm>
          <a:prstGeom prst="rect">
            <a:avLst/>
          </a:prstGeom>
        </p:spPr>
      </p:pic>
      <p:pic>
        <p:nvPicPr>
          <p:cNvPr id="18" name="Graphic 17">
            <a:extLst>
              <a:ext uri="{FF2B5EF4-FFF2-40B4-BE49-F238E27FC236}">
                <a16:creationId xmlns:a16="http://schemas.microsoft.com/office/drawing/2014/main" id="{D6A7E8BB-8A7A-FC92-FE72-BF5635675A4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408859" y="3079497"/>
            <a:ext cx="4475093" cy="2697751"/>
          </a:xfrm>
          <a:prstGeom prst="rect">
            <a:avLst/>
          </a:prstGeom>
        </p:spPr>
      </p:pic>
      <p:pic>
        <p:nvPicPr>
          <p:cNvPr id="19" name="Graphic 18">
            <a:extLst>
              <a:ext uri="{FF2B5EF4-FFF2-40B4-BE49-F238E27FC236}">
                <a16:creationId xmlns:a16="http://schemas.microsoft.com/office/drawing/2014/main" id="{C36E8645-671E-557D-6F87-AD21EC39552A}"/>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70962" y="942053"/>
            <a:ext cx="4475094" cy="2439312"/>
          </a:xfrm>
          <a:prstGeom prst="rect">
            <a:avLst/>
          </a:prstGeom>
        </p:spPr>
      </p:pic>
    </p:spTree>
    <p:extLst>
      <p:ext uri="{BB962C8B-B14F-4D97-AF65-F5344CB8AC3E}">
        <p14:creationId xmlns:p14="http://schemas.microsoft.com/office/powerpoint/2010/main" val="3015014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4">
            <a:extLst>
              <a:ext uri="{FF2B5EF4-FFF2-40B4-BE49-F238E27FC236}">
                <a16:creationId xmlns:a16="http://schemas.microsoft.com/office/drawing/2014/main" id="{1EA479C1-FCC0-8ACB-0990-FA50DEB86C74}"/>
              </a:ext>
            </a:extLst>
          </p:cNvPr>
          <p:cNvSpPr txBox="1">
            <a:spLocks/>
          </p:cNvSpPr>
          <p:nvPr/>
        </p:nvSpPr>
        <p:spPr>
          <a:xfrm>
            <a:off x="770962" y="229781"/>
            <a:ext cx="4549183" cy="417527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nl-NL" sz="5000" dirty="0">
                <a:latin typeface="Calibri" panose="020F0502020204030204" pitchFamily="34" charset="0"/>
                <a:cs typeface="Calibri" panose="020F0502020204030204" pitchFamily="34" charset="0"/>
              </a:rPr>
              <a:t>Netwerk van </a:t>
            </a:r>
          </a:p>
          <a:p>
            <a:pPr algn="l">
              <a:lnSpc>
                <a:spcPct val="100000"/>
              </a:lnSpc>
            </a:pPr>
            <a:r>
              <a:rPr lang="nl-NL" sz="5000" dirty="0">
                <a:latin typeface="Calibri" panose="020F0502020204030204" pitchFamily="34" charset="0"/>
                <a:cs typeface="Calibri" panose="020F0502020204030204" pitchFamily="34" charset="0"/>
              </a:rPr>
              <a:t>Doorfietsroutes in Nederland</a:t>
            </a:r>
          </a:p>
          <a:p>
            <a:pPr algn="l">
              <a:lnSpc>
                <a:spcPct val="150000"/>
              </a:lnSpc>
            </a:pPr>
            <a:br>
              <a:rPr lang="nl-NL" sz="1200" dirty="0">
                <a:latin typeface="Calibri" panose="020F0502020204030204" pitchFamily="34" charset="0"/>
                <a:cs typeface="Calibri" panose="020F0502020204030204" pitchFamily="34" charset="0"/>
              </a:rPr>
            </a:br>
            <a:r>
              <a:rPr lang="nl-NL" sz="1200" dirty="0">
                <a:effectLst/>
                <a:latin typeface="Calibri" panose="020F0502020204030204" pitchFamily="34" charset="0"/>
                <a:ea typeface="Calibri" panose="020F0502020204030204" pitchFamily="34" charset="0"/>
              </a:rPr>
              <a:t>Een overzichtskaart van het landelijke netwerk van Doorfietsroutes met alle gerealiseerde en geplande routes. Deze kaart wordt elk jaar ge-update.</a:t>
            </a:r>
            <a:r>
              <a:rPr lang="nl-NL" sz="1200" dirty="0">
                <a:effectLst/>
              </a:rPr>
              <a:t> </a:t>
            </a:r>
            <a:endParaRPr lang="nl-NL" sz="1200" dirty="0">
              <a:latin typeface="Calibri" panose="020F0502020204030204" pitchFamily="34" charset="0"/>
              <a:cs typeface="Calibri" panose="020F0502020204030204" pitchFamily="34" charset="0"/>
            </a:endParaRPr>
          </a:p>
        </p:txBody>
      </p:sp>
      <p:pic>
        <p:nvPicPr>
          <p:cNvPr id="10" name="Afbeelding 9" descr="Afbeelding met kaart&#10;&#10;Automatisch gegenereerde beschrijving">
            <a:extLst>
              <a:ext uri="{FF2B5EF4-FFF2-40B4-BE49-F238E27FC236}">
                <a16:creationId xmlns:a16="http://schemas.microsoft.com/office/drawing/2014/main" id="{F7456C50-5393-E11A-047C-1510D0D1B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9297" y="922865"/>
            <a:ext cx="3305268" cy="4688786"/>
          </a:xfrm>
          <a:prstGeom prst="rect">
            <a:avLst/>
          </a:prstGeom>
        </p:spPr>
      </p:pic>
      <p:pic>
        <p:nvPicPr>
          <p:cNvPr id="13" name="Afbeelding 12">
            <a:extLst>
              <a:ext uri="{FF2B5EF4-FFF2-40B4-BE49-F238E27FC236}">
                <a16:creationId xmlns:a16="http://schemas.microsoft.com/office/drawing/2014/main" id="{F57171D5-7769-5A79-F095-550B8BDDCF98}"/>
              </a:ext>
            </a:extLst>
          </p:cNvPr>
          <p:cNvPicPr>
            <a:picLocks noChangeAspect="1"/>
          </p:cNvPicPr>
          <p:nvPr/>
        </p:nvPicPr>
        <p:blipFill>
          <a:blip r:embed="rId4"/>
          <a:stretch>
            <a:fillRect/>
          </a:stretch>
        </p:blipFill>
        <p:spPr>
          <a:xfrm>
            <a:off x="-16935" y="6180198"/>
            <a:ext cx="12224884" cy="48193"/>
          </a:xfrm>
          <a:prstGeom prst="rect">
            <a:avLst/>
          </a:prstGeom>
        </p:spPr>
      </p:pic>
    </p:spTree>
    <p:extLst>
      <p:ext uri="{BB962C8B-B14F-4D97-AF65-F5344CB8AC3E}">
        <p14:creationId xmlns:p14="http://schemas.microsoft.com/office/powerpoint/2010/main" val="3450476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4">
            <a:extLst>
              <a:ext uri="{FF2B5EF4-FFF2-40B4-BE49-F238E27FC236}">
                <a16:creationId xmlns:a16="http://schemas.microsoft.com/office/drawing/2014/main" id="{3B5E5143-1028-EDA6-EF5B-BB019F8BE0BD}"/>
              </a:ext>
            </a:extLst>
          </p:cNvPr>
          <p:cNvSpPr>
            <a:spLocks noGrp="1"/>
          </p:cNvSpPr>
          <p:nvPr>
            <p:ph type="ctrTitle"/>
          </p:nvPr>
        </p:nvSpPr>
        <p:spPr>
          <a:xfrm>
            <a:off x="770962" y="565062"/>
            <a:ext cx="6178478" cy="1078735"/>
          </a:xfrm>
        </p:spPr>
        <p:txBody>
          <a:bodyPr/>
          <a:lstStyle/>
          <a:p>
            <a:pPr algn="l"/>
            <a:r>
              <a:rPr lang="nl-NL" dirty="0">
                <a:latin typeface="Calibri" panose="020F0502020204030204" pitchFamily="34" charset="0"/>
                <a:cs typeface="Calibri" panose="020F0502020204030204" pitchFamily="34" charset="0"/>
              </a:rPr>
              <a:t>In deze </a:t>
            </a:r>
            <a:r>
              <a:rPr lang="nl-NL" dirty="0" err="1">
                <a:latin typeface="Calibri" panose="020F0502020204030204" pitchFamily="34" charset="0"/>
                <a:cs typeface="Calibri" panose="020F0502020204030204" pitchFamily="34" charset="0"/>
              </a:rPr>
              <a:t>toolkit</a:t>
            </a:r>
            <a:endParaRPr lang="nl-NL" dirty="0">
              <a:latin typeface="Calibri" panose="020F0502020204030204" pitchFamily="34" charset="0"/>
              <a:cs typeface="Calibri" panose="020F0502020204030204" pitchFamily="34" charset="0"/>
            </a:endParaRPr>
          </a:p>
        </p:txBody>
      </p:sp>
      <p:sp>
        <p:nvSpPr>
          <p:cNvPr id="10" name="Ondertitel 6">
            <a:extLst>
              <a:ext uri="{FF2B5EF4-FFF2-40B4-BE49-F238E27FC236}">
                <a16:creationId xmlns:a16="http://schemas.microsoft.com/office/drawing/2014/main" id="{1A758A81-0C6F-3F05-4C21-BB9BD46B88D3}"/>
              </a:ext>
            </a:extLst>
          </p:cNvPr>
          <p:cNvSpPr>
            <a:spLocks noGrp="1"/>
          </p:cNvSpPr>
          <p:nvPr>
            <p:ph type="subTitle" idx="1"/>
          </p:nvPr>
        </p:nvSpPr>
        <p:spPr>
          <a:xfrm>
            <a:off x="824752" y="2209907"/>
            <a:ext cx="4671535" cy="2727926"/>
          </a:xfrm>
        </p:spPr>
        <p:txBody>
          <a:bodyPr wrap="none">
            <a:spAutoFit/>
          </a:bodyPr>
          <a:lstStyle/>
          <a:p>
            <a:pPr algn="l"/>
            <a:r>
              <a:rPr lang="nl-NL" dirty="0">
                <a:latin typeface="Calibri" panose="020F0502020204030204" pitchFamily="34" charset="0"/>
                <a:cs typeface="Calibri" panose="020F0502020204030204" pitchFamily="34" charset="0"/>
                <a:hlinkClick r:id="rId3" action="ppaction://hlinksldjump"/>
              </a:rPr>
              <a:t>Toelichting</a:t>
            </a:r>
            <a:endParaRPr lang="nl-NL" sz="2400" dirty="0">
              <a:latin typeface="Calibri" panose="020F0502020204030204" pitchFamily="34" charset="0"/>
              <a:cs typeface="Calibri" panose="020F0502020204030204" pitchFamily="34" charset="0"/>
            </a:endParaRPr>
          </a:p>
          <a:p>
            <a:pPr algn="l"/>
            <a:r>
              <a:rPr lang="nl-NL" dirty="0">
                <a:hlinkClick r:id="rId4" action="ppaction://hlinksldjump"/>
              </a:rPr>
              <a:t>Key visual</a:t>
            </a:r>
            <a:endParaRPr lang="nl-NL" dirty="0"/>
          </a:p>
          <a:p>
            <a:pPr algn="l"/>
            <a:r>
              <a:rPr lang="nl-NL" dirty="0" err="1">
                <a:hlinkClick r:id="rId5" action="ppaction://hlinksldjump"/>
              </a:rPr>
              <a:t>Labelset</a:t>
            </a:r>
            <a:endParaRPr lang="nl-NL" dirty="0"/>
          </a:p>
          <a:p>
            <a:pPr algn="l"/>
            <a:r>
              <a:rPr lang="nl-NL" dirty="0">
                <a:hlinkClick r:id="rId6" action="ppaction://hlinksldjump"/>
              </a:rPr>
              <a:t>Animatie</a:t>
            </a:r>
            <a:endParaRPr lang="nl-NL" dirty="0"/>
          </a:p>
          <a:p>
            <a:pPr algn="l"/>
            <a:r>
              <a:rPr lang="nl-NL" dirty="0">
                <a:hlinkClick r:id="rId7" action="ppaction://hlinksldjump"/>
              </a:rPr>
              <a:t>Visuals onderbouwing</a:t>
            </a:r>
            <a:endParaRPr lang="nl-NL" dirty="0"/>
          </a:p>
          <a:p>
            <a:pPr algn="l"/>
            <a:r>
              <a:rPr lang="nl-NL" dirty="0">
                <a:hlinkClick r:id="rId8" action="ppaction://hlinksldjump"/>
              </a:rPr>
              <a:t>Overzichtskaart van Doorfietsroutes</a:t>
            </a:r>
            <a:endParaRPr lang="nl-NL" dirty="0"/>
          </a:p>
        </p:txBody>
      </p:sp>
      <p:sp>
        <p:nvSpPr>
          <p:cNvPr id="11" name="Ondertitel 17">
            <a:extLst>
              <a:ext uri="{FF2B5EF4-FFF2-40B4-BE49-F238E27FC236}">
                <a16:creationId xmlns:a16="http://schemas.microsoft.com/office/drawing/2014/main" id="{11B694FF-862D-B577-6998-4A4966A2671B}"/>
              </a:ext>
            </a:extLst>
          </p:cNvPr>
          <p:cNvSpPr txBox="1">
            <a:spLocks/>
          </p:cNvSpPr>
          <p:nvPr/>
        </p:nvSpPr>
        <p:spPr>
          <a:xfrm>
            <a:off x="7513007" y="861946"/>
            <a:ext cx="4246602" cy="2700169"/>
          </a:xfrm>
          <a:prstGeom prst="rect">
            <a:avLst/>
          </a:prstGeom>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nl-NL" sz="1200" dirty="0"/>
              <a:t>De communicatietoolkit Doorfietsroutes is ontwikkeld om provincies, gemeenten en andere partijen te ondersteunen bij (project)communicatie over doorfietsroutes. Het doel van de communicatietoolkit is om een positief realistisch beeld te geven van een doorfietsroute en om landelijk eenduidig te communiceren over doorfietsroutes. </a:t>
            </a:r>
          </a:p>
          <a:p>
            <a:pPr algn="l">
              <a:lnSpc>
                <a:spcPct val="100000"/>
              </a:lnSpc>
            </a:pPr>
            <a:r>
              <a:rPr lang="nl-NL" sz="1200" dirty="0"/>
              <a:t>Vanuit Tour de Force is het initiatief gekomen om een ondersteunende communicatietoolkit Doorfietsroutes te ontwikkelen om provincies, gemeenten en andere partijen te ondersteunen bij (project)communicatie. De communicatietoolkit is in 2022 tot stand gekomen in overleg met en op basis van input van alle provincies en vervoerregio’s. </a:t>
            </a:r>
          </a:p>
          <a:p>
            <a:pPr algn="l">
              <a:lnSpc>
                <a:spcPct val="100000"/>
              </a:lnSpc>
            </a:pPr>
            <a:r>
              <a:rPr lang="nl-NL" sz="1200" dirty="0"/>
              <a:t>Voor de eenduidigheid is er afgesproken in de communicatietoolkit de term ‘doorfietsroutes’ te hanteren, met de mogelijkheid om ook de variant ‘onderdeel van het netwerk van doorfietsroutes’ te gebruiken in combinatie met andere benaming.</a:t>
            </a:r>
          </a:p>
          <a:p>
            <a:pPr algn="l">
              <a:lnSpc>
                <a:spcPct val="100000"/>
              </a:lnSpc>
            </a:pPr>
            <a:endParaRPr lang="nl-NL" sz="1200" dirty="0"/>
          </a:p>
        </p:txBody>
      </p:sp>
      <p:pic>
        <p:nvPicPr>
          <p:cNvPr id="2" name="Afbeelding 1">
            <a:extLst>
              <a:ext uri="{FF2B5EF4-FFF2-40B4-BE49-F238E27FC236}">
                <a16:creationId xmlns:a16="http://schemas.microsoft.com/office/drawing/2014/main" id="{C06EFD02-CE9D-ABF2-BFA8-C85CDB0A6398}"/>
              </a:ext>
            </a:extLst>
          </p:cNvPr>
          <p:cNvPicPr>
            <a:picLocks noChangeAspect="1"/>
          </p:cNvPicPr>
          <p:nvPr/>
        </p:nvPicPr>
        <p:blipFill>
          <a:blip r:embed="rId9"/>
          <a:stretch>
            <a:fillRect/>
          </a:stretch>
        </p:blipFill>
        <p:spPr>
          <a:xfrm>
            <a:off x="-16935" y="6180198"/>
            <a:ext cx="12224884" cy="48193"/>
          </a:xfrm>
          <a:prstGeom prst="rect">
            <a:avLst/>
          </a:prstGeom>
        </p:spPr>
      </p:pic>
    </p:spTree>
    <p:extLst>
      <p:ext uri="{BB962C8B-B14F-4D97-AF65-F5344CB8AC3E}">
        <p14:creationId xmlns:p14="http://schemas.microsoft.com/office/powerpoint/2010/main" val="1937371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4">
            <a:extLst>
              <a:ext uri="{FF2B5EF4-FFF2-40B4-BE49-F238E27FC236}">
                <a16:creationId xmlns:a16="http://schemas.microsoft.com/office/drawing/2014/main" id="{3B5E5143-1028-EDA6-EF5B-BB019F8BE0BD}"/>
              </a:ext>
            </a:extLst>
          </p:cNvPr>
          <p:cNvSpPr>
            <a:spLocks noGrp="1"/>
          </p:cNvSpPr>
          <p:nvPr>
            <p:ph type="ctrTitle"/>
          </p:nvPr>
        </p:nvSpPr>
        <p:spPr>
          <a:xfrm>
            <a:off x="770962" y="565062"/>
            <a:ext cx="6178478" cy="1078735"/>
          </a:xfrm>
        </p:spPr>
        <p:txBody>
          <a:bodyPr/>
          <a:lstStyle/>
          <a:p>
            <a:pPr algn="l"/>
            <a:r>
              <a:rPr lang="nl-NL" dirty="0">
                <a:latin typeface="Calibri" panose="020F0502020204030204" pitchFamily="34" charset="0"/>
                <a:cs typeface="Calibri" panose="020F0502020204030204" pitchFamily="34" charset="0"/>
              </a:rPr>
              <a:t>Toelichting</a:t>
            </a:r>
          </a:p>
        </p:txBody>
      </p:sp>
      <p:sp>
        <p:nvSpPr>
          <p:cNvPr id="10" name="Ondertitel 6">
            <a:extLst>
              <a:ext uri="{FF2B5EF4-FFF2-40B4-BE49-F238E27FC236}">
                <a16:creationId xmlns:a16="http://schemas.microsoft.com/office/drawing/2014/main" id="{1A758A81-0C6F-3F05-4C21-BB9BD46B88D3}"/>
              </a:ext>
            </a:extLst>
          </p:cNvPr>
          <p:cNvSpPr>
            <a:spLocks noGrp="1"/>
          </p:cNvSpPr>
          <p:nvPr>
            <p:ph type="subTitle" idx="1"/>
          </p:nvPr>
        </p:nvSpPr>
        <p:spPr>
          <a:xfrm>
            <a:off x="824751" y="1643796"/>
            <a:ext cx="4056007" cy="4126919"/>
          </a:xfr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Alle onderdelen in deze </a:t>
            </a:r>
            <a:r>
              <a:rPr kumimoji="0" lang="nl-NL" sz="1200" b="0" i="0" u="none" strike="noStrike" kern="1200" cap="none" spc="0" normalizeH="0" baseline="0" noProof="0" dirty="0" err="1">
                <a:ln>
                  <a:noFill/>
                </a:ln>
                <a:solidFill>
                  <a:prstClr val="black"/>
                </a:solidFill>
                <a:effectLst/>
                <a:uLnTx/>
                <a:uFillTx/>
                <a:latin typeface="Calibri" panose="020F0502020204030204"/>
                <a:ea typeface="+mn-ea"/>
                <a:cs typeface="+mn-cs"/>
              </a:rPr>
              <a:t>Powerpoint</a:t>
            </a:r>
            <a:r>
              <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rPr>
              <a:t> zijn ook terug te vinden in de meegeleverde map met digitale bestanden. De hier genoemde namen corresponderen met de bestandsnamen.</a:t>
            </a:r>
            <a:br>
              <a:rPr lang="nl-NL" sz="1200" dirty="0"/>
            </a:br>
            <a:r>
              <a:rPr lang="nl-NL" dirty="0"/>
              <a:t>Kleurwaarden</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200" b="0" u="none" strike="noStrike" kern="1200" cap="none" spc="0" normalizeH="0" baseline="0" noProof="0" dirty="0">
                <a:ln>
                  <a:noFill/>
                </a:ln>
                <a:effectLst/>
                <a:uLnTx/>
                <a:uFillTx/>
                <a:latin typeface="Calibri" panose="020F0502020204030204"/>
                <a:ea typeface="+mn-ea"/>
                <a:cs typeface="+mn-cs"/>
              </a:rPr>
              <a:t>In de namen van de bestanden staan kleurwaarden aangegeven, RGB en CMYK.</a:t>
            </a:r>
          </a:p>
          <a:p>
            <a:pPr marL="0" marR="0" lvl="0" indent="0" algn="l" defTabSz="914400" rtl="0" eaLnBrk="1" fontAlgn="auto" latinLnBrk="0" hangingPunct="1">
              <a:lnSpc>
                <a:spcPct val="150000"/>
              </a:lnSpc>
              <a:spcBef>
                <a:spcPts val="0"/>
              </a:spcBef>
              <a:spcAft>
                <a:spcPts val="0"/>
              </a:spcAft>
              <a:buClrTx/>
              <a:buSzTx/>
              <a:buFontTx/>
              <a:buNone/>
              <a:tabLst/>
              <a:defRPr/>
            </a:pPr>
            <a:r>
              <a:rPr lang="nl-NL" sz="1200" i="1" dirty="0">
                <a:latin typeface="Calibri" panose="020F0502020204030204"/>
              </a:rPr>
              <a:t>CMYK: voor gebruik voor print/drukwerk</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200" b="0" i="1" u="none" strike="noStrike" kern="1200" cap="none" spc="0" normalizeH="0" baseline="0" noProof="0" dirty="0">
                <a:ln>
                  <a:noFill/>
                </a:ln>
                <a:effectLst/>
                <a:uLnTx/>
                <a:uFillTx/>
                <a:latin typeface="Calibri" panose="020F0502020204030204"/>
                <a:ea typeface="+mn-ea"/>
                <a:cs typeface="+mn-cs"/>
              </a:rPr>
              <a:t>RGB: voor digitaal </a:t>
            </a:r>
            <a:r>
              <a:rPr kumimoji="0" lang="nl-NL" sz="1200" b="0" i="1" u="none" strike="noStrike" kern="1200" cap="none" spc="0" normalizeH="0" baseline="0" noProof="0" dirty="0" err="1">
                <a:ln>
                  <a:noFill/>
                </a:ln>
                <a:effectLst/>
                <a:uLnTx/>
                <a:uFillTx/>
                <a:latin typeface="Calibri" panose="020F0502020204030204"/>
                <a:ea typeface="+mn-ea"/>
                <a:cs typeface="+mn-cs"/>
              </a:rPr>
              <a:t>gebrui</a:t>
            </a:r>
            <a:r>
              <a:rPr lang="nl-NL" sz="1200" i="1" dirty="0">
                <a:latin typeface="Calibri" panose="020F0502020204030204"/>
              </a:rPr>
              <a:t>k</a:t>
            </a:r>
            <a:br>
              <a:rPr lang="nl-NL" sz="1200" dirty="0"/>
            </a:br>
            <a:r>
              <a:rPr lang="nl-NL" dirty="0"/>
              <a:t>Bestandsnamen</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200" b="0" i="0" u="none" strike="noStrike" kern="1200" cap="none" spc="0" normalizeH="0" baseline="0" noProof="0" dirty="0">
                <a:ln>
                  <a:noFill/>
                </a:ln>
                <a:effectLst/>
                <a:uLnTx/>
                <a:uFillTx/>
                <a:latin typeface="Calibri" panose="020F0502020204030204"/>
                <a:ea typeface="+mn-ea"/>
                <a:cs typeface="+mn-cs"/>
              </a:rPr>
              <a:t>EPS: vectorbestand, voorkeur bij drukwerk</a:t>
            </a:r>
          </a:p>
          <a:p>
            <a:pPr marL="0" marR="0" lvl="0" indent="0" algn="l" defTabSz="914400" rtl="0" eaLnBrk="1" fontAlgn="auto" latinLnBrk="0" hangingPunct="1">
              <a:lnSpc>
                <a:spcPct val="150000"/>
              </a:lnSpc>
              <a:spcBef>
                <a:spcPts val="0"/>
              </a:spcBef>
              <a:spcAft>
                <a:spcPts val="0"/>
              </a:spcAft>
              <a:buClrTx/>
              <a:buSzTx/>
              <a:buFontTx/>
              <a:buNone/>
              <a:tabLst/>
              <a:defRPr/>
            </a:pPr>
            <a:r>
              <a:rPr lang="nl-NL" sz="1200" dirty="0">
                <a:latin typeface="Calibri" panose="020F0502020204030204"/>
              </a:rPr>
              <a:t>JPG: pixelbestand, voor drukwerk/digitaal</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1200" b="0" i="0" u="none" strike="noStrike" kern="1200" cap="none" spc="0" normalizeH="0" baseline="0" noProof="0" dirty="0">
                <a:ln>
                  <a:noFill/>
                </a:ln>
                <a:effectLst/>
                <a:uLnTx/>
                <a:uFillTx/>
                <a:latin typeface="Calibri" panose="020F0502020204030204"/>
                <a:ea typeface="+mn-ea"/>
                <a:cs typeface="+mn-cs"/>
              </a:rPr>
              <a:t>PNG: </a:t>
            </a:r>
            <a:r>
              <a:rPr lang="nl-NL" sz="1200" dirty="0">
                <a:latin typeface="Calibri" panose="020F0502020204030204"/>
              </a:rPr>
              <a:t>pixelbestand, voor digitaal gebruik</a:t>
            </a:r>
            <a:endParaRPr kumimoji="0" lang="nl-NL" sz="1200" b="0" i="0" u="none" strike="noStrike" kern="1200" cap="none" spc="0" normalizeH="0" baseline="0" noProof="0" dirty="0">
              <a:ln>
                <a:noFill/>
              </a:ln>
              <a:effectLst/>
              <a:uLnTx/>
              <a:uFillTx/>
              <a:latin typeface="Calibri" panose="020F050202020403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nl-NL" sz="1200" dirty="0">
                <a:latin typeface="Calibri" panose="020F0502020204030204"/>
              </a:rPr>
              <a:t>SVG: vectorbestand, voor websites</a:t>
            </a:r>
            <a:endParaRPr kumimoji="0" lang="nl-NL" sz="1200" b="0" i="0" u="none" strike="noStrike" kern="1200" cap="none" spc="0" normalizeH="0" baseline="0" noProof="0" dirty="0">
              <a:ln>
                <a:noFill/>
              </a:ln>
              <a:effectLst/>
              <a:uLnTx/>
              <a:uFillTx/>
              <a:latin typeface="Calibri" panose="020F0502020204030204"/>
              <a:ea typeface="+mn-ea"/>
              <a:cs typeface="+mn-cs"/>
            </a:endParaRPr>
          </a:p>
          <a:p>
            <a:pPr algn="l"/>
            <a:endParaRPr lang="nl-NL" dirty="0"/>
          </a:p>
        </p:txBody>
      </p:sp>
      <p:pic>
        <p:nvPicPr>
          <p:cNvPr id="2" name="Afbeelding 1">
            <a:extLst>
              <a:ext uri="{FF2B5EF4-FFF2-40B4-BE49-F238E27FC236}">
                <a16:creationId xmlns:a16="http://schemas.microsoft.com/office/drawing/2014/main" id="{C06EFD02-CE9D-ABF2-BFA8-C85CDB0A6398}"/>
              </a:ext>
            </a:extLst>
          </p:cNvPr>
          <p:cNvPicPr>
            <a:picLocks noChangeAspect="1"/>
          </p:cNvPicPr>
          <p:nvPr/>
        </p:nvPicPr>
        <p:blipFill>
          <a:blip r:embed="rId3"/>
          <a:stretch>
            <a:fillRect/>
          </a:stretch>
        </p:blipFill>
        <p:spPr>
          <a:xfrm>
            <a:off x="-16935" y="6180198"/>
            <a:ext cx="12224884" cy="48193"/>
          </a:xfrm>
          <a:prstGeom prst="rect">
            <a:avLst/>
          </a:prstGeom>
        </p:spPr>
      </p:pic>
      <p:sp>
        <p:nvSpPr>
          <p:cNvPr id="5" name="Ondertitel 6">
            <a:extLst>
              <a:ext uri="{FF2B5EF4-FFF2-40B4-BE49-F238E27FC236}">
                <a16:creationId xmlns:a16="http://schemas.microsoft.com/office/drawing/2014/main" id="{812089A0-B42E-D8D4-0FB2-44863981256A}"/>
              </a:ext>
            </a:extLst>
          </p:cNvPr>
          <p:cNvSpPr txBox="1">
            <a:spLocks/>
          </p:cNvSpPr>
          <p:nvPr/>
        </p:nvSpPr>
        <p:spPr>
          <a:xfrm>
            <a:off x="5254247" y="1643797"/>
            <a:ext cx="3191483" cy="3008003"/>
          </a:xfrm>
          <a:prstGeom prst="rect">
            <a:avLst/>
          </a:prstGeom>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dirty="0"/>
              <a:t>Huisstijlkleur</a:t>
            </a:r>
          </a:p>
          <a:p>
            <a:pPr algn="l">
              <a:lnSpc>
                <a:spcPct val="150000"/>
              </a:lnSpc>
              <a:spcBef>
                <a:spcPts val="0"/>
              </a:spcBef>
              <a:buFontTx/>
              <a:buNone/>
              <a:defRPr/>
            </a:pPr>
            <a:r>
              <a:rPr lang="nl-NL" sz="1200" dirty="0">
                <a:latin typeface="Calibri" panose="020F0502020204030204"/>
              </a:rPr>
              <a:t>De huisstijl van Doorfietsroutes kent naast zwart en wit één huisstijlkleur, oranje. Deze kleur heeft vaste kleurwaarden, zie hieronder. Deze kleur mag vervangen worden voor een eigen huisstijlkleur.</a:t>
            </a:r>
          </a:p>
          <a:p>
            <a:pPr algn="l">
              <a:lnSpc>
                <a:spcPct val="150000"/>
              </a:lnSpc>
              <a:spcBef>
                <a:spcPts val="0"/>
              </a:spcBef>
              <a:buFontTx/>
              <a:buNone/>
              <a:defRPr/>
            </a:pPr>
            <a:r>
              <a:rPr lang="nl-NL" sz="1200" i="1" dirty="0">
                <a:solidFill>
                  <a:srgbClr val="E94E1B"/>
                </a:solidFill>
                <a:latin typeface="Calibri" panose="020F0502020204030204"/>
              </a:rPr>
              <a:t>Oranje </a:t>
            </a:r>
            <a:br>
              <a:rPr lang="nl-NL" sz="1200" i="1" dirty="0">
                <a:solidFill>
                  <a:srgbClr val="E94E1B"/>
                </a:solidFill>
                <a:latin typeface="Calibri" panose="020F0502020204030204"/>
              </a:rPr>
            </a:br>
            <a:r>
              <a:rPr lang="nl-NL" sz="1200" i="1" dirty="0">
                <a:solidFill>
                  <a:srgbClr val="E94E1B"/>
                </a:solidFill>
                <a:latin typeface="Calibri" panose="020F0502020204030204"/>
              </a:rPr>
              <a:t>CMYK: 0/80/95/0</a:t>
            </a:r>
            <a:br>
              <a:rPr lang="nl-NL" sz="1200" i="1" dirty="0">
                <a:solidFill>
                  <a:srgbClr val="E94E1B"/>
                </a:solidFill>
                <a:latin typeface="Calibri" panose="020F0502020204030204"/>
              </a:rPr>
            </a:br>
            <a:r>
              <a:rPr lang="nl-NL" sz="1200" i="1" dirty="0">
                <a:solidFill>
                  <a:srgbClr val="E94E1B"/>
                </a:solidFill>
                <a:latin typeface="Calibri" panose="020F0502020204030204"/>
              </a:rPr>
              <a:t>RGB: 233/78/27</a:t>
            </a:r>
          </a:p>
          <a:p>
            <a:pPr algn="l">
              <a:lnSpc>
                <a:spcPct val="150000"/>
              </a:lnSpc>
              <a:spcBef>
                <a:spcPts val="0"/>
              </a:spcBef>
              <a:buFontTx/>
              <a:buNone/>
              <a:defRPr/>
            </a:pPr>
            <a:r>
              <a:rPr lang="nl-NL" sz="1200" i="1" dirty="0" err="1">
                <a:solidFill>
                  <a:srgbClr val="E94E1B"/>
                </a:solidFill>
                <a:latin typeface="Calibri" panose="020F0502020204030204"/>
              </a:rPr>
              <a:t>Hex</a:t>
            </a:r>
            <a:r>
              <a:rPr lang="nl-NL" sz="1200" i="1" dirty="0">
                <a:solidFill>
                  <a:srgbClr val="E94E1B"/>
                </a:solidFill>
                <a:latin typeface="Calibri" panose="020F0502020204030204"/>
              </a:rPr>
              <a:t>: #E94E1B</a:t>
            </a:r>
          </a:p>
        </p:txBody>
      </p:sp>
      <p:pic>
        <p:nvPicPr>
          <p:cNvPr id="8" name="Graphic 7">
            <a:extLst>
              <a:ext uri="{FF2B5EF4-FFF2-40B4-BE49-F238E27FC236}">
                <a16:creationId xmlns:a16="http://schemas.microsoft.com/office/drawing/2014/main" id="{F5439FDF-B2DA-5D7A-B1ED-8AC918C90B90}"/>
              </a:ext>
            </a:extLst>
          </p:cNvPr>
          <p:cNvPicPr>
            <a:picLocks noChangeAspect="1"/>
          </p:cNvPicPr>
          <p:nvPr/>
        </p:nvPicPr>
        <p:blipFill>
          <a:blip r:embed="rId4"/>
          <a:srcRect/>
          <a:stretch/>
        </p:blipFill>
        <p:spPr>
          <a:xfrm>
            <a:off x="8692737" y="1933380"/>
            <a:ext cx="1495620" cy="1495620"/>
          </a:xfrm>
          <a:prstGeom prst="rect">
            <a:avLst/>
          </a:prstGeom>
        </p:spPr>
      </p:pic>
      <p:grpSp>
        <p:nvGrpSpPr>
          <p:cNvPr id="3" name="Groep 2">
            <a:extLst>
              <a:ext uri="{FF2B5EF4-FFF2-40B4-BE49-F238E27FC236}">
                <a16:creationId xmlns:a16="http://schemas.microsoft.com/office/drawing/2014/main" id="{888C60D5-7A65-86B1-42BB-324FBB350218}"/>
              </a:ext>
            </a:extLst>
          </p:cNvPr>
          <p:cNvGrpSpPr/>
          <p:nvPr/>
        </p:nvGrpSpPr>
        <p:grpSpPr>
          <a:xfrm>
            <a:off x="10292860" y="1933380"/>
            <a:ext cx="1487039" cy="1495620"/>
            <a:chOff x="4207248" y="2159928"/>
            <a:chExt cx="2641692" cy="2656936"/>
          </a:xfrm>
        </p:grpSpPr>
        <p:sp>
          <p:nvSpPr>
            <p:cNvPr id="6" name="Rechthoek 5">
              <a:extLst>
                <a:ext uri="{FF2B5EF4-FFF2-40B4-BE49-F238E27FC236}">
                  <a16:creationId xmlns:a16="http://schemas.microsoft.com/office/drawing/2014/main" id="{E7D12E43-A4EE-011C-ADF0-7117510D4DEF}"/>
                </a:ext>
              </a:extLst>
            </p:cNvPr>
            <p:cNvSpPr/>
            <p:nvPr/>
          </p:nvSpPr>
          <p:spPr>
            <a:xfrm>
              <a:off x="4207248" y="2159928"/>
              <a:ext cx="2641692" cy="26569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A4E1B"/>
                </a:solidFill>
              </a:endParaRPr>
            </a:p>
          </p:txBody>
        </p:sp>
        <p:pic>
          <p:nvPicPr>
            <p:cNvPr id="7" name="Afbeelding 6">
              <a:extLst>
                <a:ext uri="{FF2B5EF4-FFF2-40B4-BE49-F238E27FC236}">
                  <a16:creationId xmlns:a16="http://schemas.microsoft.com/office/drawing/2014/main" id="{37CC2C91-870A-C8CE-A0D2-16B6C218A5C6}"/>
                </a:ext>
              </a:extLst>
            </p:cNvPr>
            <p:cNvPicPr>
              <a:picLocks noChangeAspect="1"/>
            </p:cNvPicPr>
            <p:nvPr/>
          </p:nvPicPr>
          <p:blipFill>
            <a:blip r:embed="rId5"/>
            <a:srcRect/>
            <a:stretch/>
          </p:blipFill>
          <p:spPr>
            <a:xfrm>
              <a:off x="4364434" y="2819344"/>
              <a:ext cx="2310818" cy="1589214"/>
            </a:xfrm>
            <a:prstGeom prst="rect">
              <a:avLst/>
            </a:prstGeom>
          </p:spPr>
        </p:pic>
      </p:grpSp>
    </p:spTree>
    <p:extLst>
      <p:ext uri="{BB962C8B-B14F-4D97-AF65-F5344CB8AC3E}">
        <p14:creationId xmlns:p14="http://schemas.microsoft.com/office/powerpoint/2010/main" val="3238768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DCEE67BF-D29A-2437-2217-67C7CCB9CEB0}"/>
              </a:ext>
            </a:extLst>
          </p:cNvPr>
          <p:cNvPicPr>
            <a:picLocks noChangeAspect="1"/>
          </p:cNvPicPr>
          <p:nvPr/>
        </p:nvPicPr>
        <p:blipFill>
          <a:blip r:embed="rId3"/>
          <a:stretch>
            <a:fillRect/>
          </a:stretch>
        </p:blipFill>
        <p:spPr>
          <a:xfrm>
            <a:off x="-194381" y="4651023"/>
            <a:ext cx="12510607" cy="1616462"/>
          </a:xfrm>
          <a:prstGeom prst="rect">
            <a:avLst/>
          </a:prstGeom>
        </p:spPr>
      </p:pic>
      <p:sp>
        <p:nvSpPr>
          <p:cNvPr id="16" name="Titel 4">
            <a:extLst>
              <a:ext uri="{FF2B5EF4-FFF2-40B4-BE49-F238E27FC236}">
                <a16:creationId xmlns:a16="http://schemas.microsoft.com/office/drawing/2014/main" id="{3D75890E-52DB-4BDB-4EB9-7DE825BD77AD}"/>
              </a:ext>
            </a:extLst>
          </p:cNvPr>
          <p:cNvSpPr>
            <a:spLocks noGrp="1"/>
          </p:cNvSpPr>
          <p:nvPr>
            <p:ph type="ctrTitle"/>
          </p:nvPr>
        </p:nvSpPr>
        <p:spPr>
          <a:xfrm>
            <a:off x="770962" y="565062"/>
            <a:ext cx="4078624" cy="1078735"/>
          </a:xfrm>
        </p:spPr>
        <p:txBody>
          <a:bodyPr/>
          <a:lstStyle/>
          <a:p>
            <a:pPr algn="l"/>
            <a:r>
              <a:rPr lang="nl-NL" dirty="0" err="1">
                <a:latin typeface="Calibri" panose="020F0502020204030204" pitchFamily="34" charset="0"/>
                <a:cs typeface="Calibri" panose="020F0502020204030204" pitchFamily="34" charset="0"/>
              </a:rPr>
              <a:t>Key</a:t>
            </a:r>
            <a:r>
              <a:rPr lang="nl-NL" dirty="0">
                <a:latin typeface="Calibri" panose="020F0502020204030204" pitchFamily="34" charset="0"/>
                <a:cs typeface="Calibri" panose="020F0502020204030204" pitchFamily="34" charset="0"/>
              </a:rPr>
              <a:t> </a:t>
            </a:r>
            <a:r>
              <a:rPr lang="nl-NL" dirty="0" err="1">
                <a:latin typeface="Calibri" panose="020F0502020204030204" pitchFamily="34" charset="0"/>
                <a:cs typeface="Calibri" panose="020F0502020204030204" pitchFamily="34" charset="0"/>
              </a:rPr>
              <a:t>visual</a:t>
            </a:r>
            <a:endParaRPr lang="nl-NL" dirty="0">
              <a:latin typeface="Calibri" panose="020F0502020204030204" pitchFamily="34" charset="0"/>
              <a:cs typeface="Calibri" panose="020F0502020204030204" pitchFamily="34" charset="0"/>
            </a:endParaRPr>
          </a:p>
        </p:txBody>
      </p:sp>
      <p:sp>
        <p:nvSpPr>
          <p:cNvPr id="2" name="Ondertitel 17">
            <a:extLst>
              <a:ext uri="{FF2B5EF4-FFF2-40B4-BE49-F238E27FC236}">
                <a16:creationId xmlns:a16="http://schemas.microsoft.com/office/drawing/2014/main" id="{13B17063-9F79-1C11-8F36-6F083955B632}"/>
              </a:ext>
            </a:extLst>
          </p:cNvPr>
          <p:cNvSpPr txBox="1">
            <a:spLocks/>
          </p:cNvSpPr>
          <p:nvPr/>
        </p:nvSpPr>
        <p:spPr>
          <a:xfrm>
            <a:off x="7513007" y="2710908"/>
            <a:ext cx="4246602" cy="436502"/>
          </a:xfrm>
          <a:prstGeom prst="rect">
            <a:avLst/>
          </a:prstGeom>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nl-NL" sz="1200" i="1" dirty="0" err="1"/>
              <a:t>Doorfietsroutes_Key</a:t>
            </a:r>
            <a:r>
              <a:rPr lang="nl-NL" sz="1200" i="1" dirty="0"/>
              <a:t> </a:t>
            </a:r>
            <a:r>
              <a:rPr lang="nl-NL" sz="1200" i="1" dirty="0" err="1"/>
              <a:t>visual</a:t>
            </a:r>
            <a:endParaRPr lang="nl-NL" sz="1200" i="1" dirty="0"/>
          </a:p>
        </p:txBody>
      </p:sp>
    </p:spTree>
    <p:extLst>
      <p:ext uri="{BB962C8B-B14F-4D97-AF65-F5344CB8AC3E}">
        <p14:creationId xmlns:p14="http://schemas.microsoft.com/office/powerpoint/2010/main" val="1765670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4">
            <a:extLst>
              <a:ext uri="{FF2B5EF4-FFF2-40B4-BE49-F238E27FC236}">
                <a16:creationId xmlns:a16="http://schemas.microsoft.com/office/drawing/2014/main" id="{EB86E677-E578-E666-A31A-96D5C19DE7EF}"/>
              </a:ext>
            </a:extLst>
          </p:cNvPr>
          <p:cNvSpPr>
            <a:spLocks noGrp="1"/>
          </p:cNvSpPr>
          <p:nvPr>
            <p:ph type="ctrTitle"/>
          </p:nvPr>
        </p:nvSpPr>
        <p:spPr>
          <a:xfrm>
            <a:off x="770962" y="565062"/>
            <a:ext cx="9144000" cy="1078735"/>
          </a:xfrm>
        </p:spPr>
        <p:txBody>
          <a:bodyPr/>
          <a:lstStyle/>
          <a:p>
            <a:pPr algn="l"/>
            <a:r>
              <a:rPr lang="nl-NL" dirty="0">
                <a:latin typeface="Calibri" panose="020F0502020204030204" pitchFamily="34" charset="0"/>
                <a:cs typeface="Calibri" panose="020F0502020204030204" pitchFamily="34" charset="0"/>
              </a:rPr>
              <a:t>Label-set</a:t>
            </a:r>
          </a:p>
        </p:txBody>
      </p:sp>
      <p:pic>
        <p:nvPicPr>
          <p:cNvPr id="11" name="Graphic 10">
            <a:extLst>
              <a:ext uri="{FF2B5EF4-FFF2-40B4-BE49-F238E27FC236}">
                <a16:creationId xmlns:a16="http://schemas.microsoft.com/office/drawing/2014/main" id="{CF600177-3B1C-987F-027C-898A3093BAA5}"/>
              </a:ext>
            </a:extLst>
          </p:cNvPr>
          <p:cNvPicPr>
            <a:picLocks noChangeAspect="1"/>
          </p:cNvPicPr>
          <p:nvPr/>
        </p:nvPicPr>
        <p:blipFill>
          <a:blip r:embed="rId3"/>
          <a:srcRect/>
          <a:stretch/>
        </p:blipFill>
        <p:spPr>
          <a:xfrm>
            <a:off x="7683972" y="1441781"/>
            <a:ext cx="2656936" cy="2656936"/>
          </a:xfrm>
          <a:prstGeom prst="rect">
            <a:avLst/>
          </a:prstGeom>
        </p:spPr>
      </p:pic>
      <p:pic>
        <p:nvPicPr>
          <p:cNvPr id="12" name="Graphic 11">
            <a:extLst>
              <a:ext uri="{FF2B5EF4-FFF2-40B4-BE49-F238E27FC236}">
                <a16:creationId xmlns:a16="http://schemas.microsoft.com/office/drawing/2014/main" id="{50FE70CE-094D-B707-EC45-B7A991535F56}"/>
              </a:ext>
            </a:extLst>
          </p:cNvPr>
          <p:cNvPicPr>
            <a:picLocks noChangeAspect="1"/>
          </p:cNvPicPr>
          <p:nvPr/>
        </p:nvPicPr>
        <p:blipFill>
          <a:blip r:embed="rId4"/>
          <a:srcRect/>
          <a:stretch/>
        </p:blipFill>
        <p:spPr>
          <a:xfrm>
            <a:off x="947535" y="2159928"/>
            <a:ext cx="2656936" cy="2656936"/>
          </a:xfrm>
          <a:prstGeom prst="rect">
            <a:avLst/>
          </a:prstGeom>
        </p:spPr>
      </p:pic>
      <p:pic>
        <p:nvPicPr>
          <p:cNvPr id="13" name="Graphic 12">
            <a:extLst>
              <a:ext uri="{FF2B5EF4-FFF2-40B4-BE49-F238E27FC236}">
                <a16:creationId xmlns:a16="http://schemas.microsoft.com/office/drawing/2014/main" id="{3BE73CE6-7020-4E9F-285B-8568BAF1A48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847546" y="3716134"/>
            <a:ext cx="2656935" cy="2656935"/>
          </a:xfrm>
          <a:prstGeom prst="rect">
            <a:avLst/>
          </a:prstGeom>
        </p:spPr>
      </p:pic>
      <p:sp>
        <p:nvSpPr>
          <p:cNvPr id="20" name="Ondertitel 6">
            <a:extLst>
              <a:ext uri="{FF2B5EF4-FFF2-40B4-BE49-F238E27FC236}">
                <a16:creationId xmlns:a16="http://schemas.microsoft.com/office/drawing/2014/main" id="{9B92E9FD-5A0C-D902-7E6E-081EEDD6610D}"/>
              </a:ext>
            </a:extLst>
          </p:cNvPr>
          <p:cNvSpPr>
            <a:spLocks noGrp="1"/>
          </p:cNvSpPr>
          <p:nvPr>
            <p:ph type="subTitle" idx="1"/>
          </p:nvPr>
        </p:nvSpPr>
        <p:spPr>
          <a:xfrm>
            <a:off x="886076" y="4922571"/>
            <a:ext cx="2708477" cy="238152"/>
          </a:xfrm>
        </p:spPr>
        <p:txBody>
          <a:bodyPr>
            <a:noAutofit/>
          </a:bodyPr>
          <a:lstStyle/>
          <a:p>
            <a:pPr algn="l"/>
            <a:r>
              <a:rPr lang="nl-NL" sz="1200" i="1" dirty="0"/>
              <a:t>Basislabel in ‘Doorfietsroutes-oranje’</a:t>
            </a:r>
          </a:p>
        </p:txBody>
      </p:sp>
      <p:sp>
        <p:nvSpPr>
          <p:cNvPr id="21" name="Ondertitel 6">
            <a:extLst>
              <a:ext uri="{FF2B5EF4-FFF2-40B4-BE49-F238E27FC236}">
                <a16:creationId xmlns:a16="http://schemas.microsoft.com/office/drawing/2014/main" id="{5FD51830-0EE0-2F41-EC4D-F982921A2127}"/>
              </a:ext>
            </a:extLst>
          </p:cNvPr>
          <p:cNvSpPr txBox="1">
            <a:spLocks/>
          </p:cNvSpPr>
          <p:nvPr/>
        </p:nvSpPr>
        <p:spPr>
          <a:xfrm>
            <a:off x="4140463" y="4922570"/>
            <a:ext cx="2708477" cy="16034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200" i="1" dirty="0"/>
              <a:t>Basislabel in uw eigen huisstijlkleur</a:t>
            </a:r>
          </a:p>
          <a:p>
            <a:pPr algn="l"/>
            <a:r>
              <a:rPr lang="nl-NL" sz="1200" dirty="0"/>
              <a:t>Pas simpelweg het groene vlak aan door gebruik te maken van het pipet of het invoeren van een kleurcode.</a:t>
            </a:r>
          </a:p>
          <a:p>
            <a:pPr algn="l"/>
            <a:r>
              <a:rPr lang="nl-NL" sz="1200" dirty="0"/>
              <a:t>Let op: grootte en plaatsing van het label ten opzichte van het vlak moet gelijk blijven.</a:t>
            </a:r>
          </a:p>
        </p:txBody>
      </p:sp>
      <p:sp>
        <p:nvSpPr>
          <p:cNvPr id="22" name="Ondertitel 6">
            <a:extLst>
              <a:ext uri="{FF2B5EF4-FFF2-40B4-BE49-F238E27FC236}">
                <a16:creationId xmlns:a16="http://schemas.microsoft.com/office/drawing/2014/main" id="{00800F40-0A42-3F9D-8032-16D99C0B0078}"/>
              </a:ext>
            </a:extLst>
          </p:cNvPr>
          <p:cNvSpPr txBox="1">
            <a:spLocks/>
          </p:cNvSpPr>
          <p:nvPr/>
        </p:nvSpPr>
        <p:spPr>
          <a:xfrm>
            <a:off x="7658201" y="3795228"/>
            <a:ext cx="2708477" cy="3034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i="1" dirty="0"/>
              <a:t>Basislabel zonder kleurvlak</a:t>
            </a:r>
          </a:p>
        </p:txBody>
      </p:sp>
      <p:sp>
        <p:nvSpPr>
          <p:cNvPr id="23" name="Ondertitel 6">
            <a:extLst>
              <a:ext uri="{FF2B5EF4-FFF2-40B4-BE49-F238E27FC236}">
                <a16:creationId xmlns:a16="http://schemas.microsoft.com/office/drawing/2014/main" id="{75011933-6267-636E-08A0-F02267E5DB17}"/>
              </a:ext>
            </a:extLst>
          </p:cNvPr>
          <p:cNvSpPr txBox="1">
            <a:spLocks/>
          </p:cNvSpPr>
          <p:nvPr/>
        </p:nvSpPr>
        <p:spPr>
          <a:xfrm>
            <a:off x="7362138" y="5781664"/>
            <a:ext cx="3627749" cy="3034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i="1" dirty="0"/>
              <a:t>Basislabel zonder kleurvlak en zonder </a:t>
            </a:r>
            <a:r>
              <a:rPr lang="nl-NL" sz="1200" i="1" dirty="0" err="1"/>
              <a:t>pay</a:t>
            </a:r>
            <a:r>
              <a:rPr lang="nl-NL" sz="1200" i="1" dirty="0"/>
              <a:t>-off</a:t>
            </a:r>
          </a:p>
        </p:txBody>
      </p:sp>
      <p:sp>
        <p:nvSpPr>
          <p:cNvPr id="4" name="Ondertitel 6">
            <a:extLst>
              <a:ext uri="{FF2B5EF4-FFF2-40B4-BE49-F238E27FC236}">
                <a16:creationId xmlns:a16="http://schemas.microsoft.com/office/drawing/2014/main" id="{52A19DC8-27DA-95CD-FD4C-33F092898505}"/>
              </a:ext>
            </a:extLst>
          </p:cNvPr>
          <p:cNvSpPr txBox="1">
            <a:spLocks/>
          </p:cNvSpPr>
          <p:nvPr/>
        </p:nvSpPr>
        <p:spPr>
          <a:xfrm>
            <a:off x="886076" y="1544634"/>
            <a:ext cx="2708477" cy="23815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200" i="1"/>
              <a:t>(Logo en Beeldmerk)</a:t>
            </a:r>
            <a:endParaRPr lang="nl-NL" sz="1200" i="1" dirty="0"/>
          </a:p>
        </p:txBody>
      </p:sp>
      <p:sp>
        <p:nvSpPr>
          <p:cNvPr id="2" name="Rechthoek 1">
            <a:extLst>
              <a:ext uri="{FF2B5EF4-FFF2-40B4-BE49-F238E27FC236}">
                <a16:creationId xmlns:a16="http://schemas.microsoft.com/office/drawing/2014/main" id="{32372A34-FC91-A5D6-CE9E-E11019AB9CE0}"/>
              </a:ext>
            </a:extLst>
          </p:cNvPr>
          <p:cNvSpPr/>
          <p:nvPr/>
        </p:nvSpPr>
        <p:spPr>
          <a:xfrm>
            <a:off x="4207248" y="2159928"/>
            <a:ext cx="2641692" cy="26569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A4E1B"/>
              </a:solidFill>
            </a:endParaRPr>
          </a:p>
        </p:txBody>
      </p:sp>
      <p:pic>
        <p:nvPicPr>
          <p:cNvPr id="3" name="Afbeelding 2">
            <a:extLst>
              <a:ext uri="{FF2B5EF4-FFF2-40B4-BE49-F238E27FC236}">
                <a16:creationId xmlns:a16="http://schemas.microsoft.com/office/drawing/2014/main" id="{4D63A005-900C-F3BA-101B-D18A1A74F585}"/>
              </a:ext>
            </a:extLst>
          </p:cNvPr>
          <p:cNvPicPr>
            <a:picLocks noChangeAspect="1"/>
          </p:cNvPicPr>
          <p:nvPr/>
        </p:nvPicPr>
        <p:blipFill>
          <a:blip r:embed="rId7"/>
          <a:srcRect/>
          <a:stretch/>
        </p:blipFill>
        <p:spPr>
          <a:xfrm>
            <a:off x="4364435" y="2819345"/>
            <a:ext cx="2310818" cy="1589214"/>
          </a:xfrm>
          <a:prstGeom prst="rect">
            <a:avLst/>
          </a:prstGeom>
        </p:spPr>
      </p:pic>
    </p:spTree>
    <p:extLst>
      <p:ext uri="{BB962C8B-B14F-4D97-AF65-F5344CB8AC3E}">
        <p14:creationId xmlns:p14="http://schemas.microsoft.com/office/powerpoint/2010/main" val="4131778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D4624134-A954-7F25-A6E9-20C73A2A0B08}"/>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9870" y="4186810"/>
            <a:ext cx="2656921" cy="2656921"/>
          </a:xfrm>
          <a:prstGeom prst="rect">
            <a:avLst/>
          </a:prstGeom>
        </p:spPr>
      </p:pic>
      <p:sp>
        <p:nvSpPr>
          <p:cNvPr id="8" name="Titel 4">
            <a:extLst>
              <a:ext uri="{FF2B5EF4-FFF2-40B4-BE49-F238E27FC236}">
                <a16:creationId xmlns:a16="http://schemas.microsoft.com/office/drawing/2014/main" id="{EB86E677-E578-E666-A31A-96D5C19DE7EF}"/>
              </a:ext>
            </a:extLst>
          </p:cNvPr>
          <p:cNvSpPr>
            <a:spLocks noGrp="1"/>
          </p:cNvSpPr>
          <p:nvPr>
            <p:ph type="ctrTitle"/>
          </p:nvPr>
        </p:nvSpPr>
        <p:spPr>
          <a:xfrm>
            <a:off x="770962" y="565062"/>
            <a:ext cx="9144000" cy="1078735"/>
          </a:xfrm>
        </p:spPr>
        <p:txBody>
          <a:bodyPr/>
          <a:lstStyle/>
          <a:p>
            <a:pPr algn="l"/>
            <a:r>
              <a:rPr lang="nl-NL" dirty="0">
                <a:latin typeface="Calibri" panose="020F0502020204030204" pitchFamily="34" charset="0"/>
                <a:cs typeface="Calibri" panose="020F0502020204030204" pitchFamily="34" charset="0"/>
              </a:rPr>
              <a:t>Label-set</a:t>
            </a:r>
          </a:p>
        </p:txBody>
      </p:sp>
      <p:pic>
        <p:nvPicPr>
          <p:cNvPr id="14" name="Graphic 13">
            <a:extLst>
              <a:ext uri="{FF2B5EF4-FFF2-40B4-BE49-F238E27FC236}">
                <a16:creationId xmlns:a16="http://schemas.microsoft.com/office/drawing/2014/main" id="{49EB48FC-BFB0-BB9A-36B8-7B5867795E9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635220" y="4186810"/>
            <a:ext cx="2656921" cy="2656921"/>
          </a:xfrm>
          <a:prstGeom prst="rect">
            <a:avLst/>
          </a:prstGeom>
        </p:spPr>
      </p:pic>
      <p:sp>
        <p:nvSpPr>
          <p:cNvPr id="3" name="Ondertitel 6">
            <a:extLst>
              <a:ext uri="{FF2B5EF4-FFF2-40B4-BE49-F238E27FC236}">
                <a16:creationId xmlns:a16="http://schemas.microsoft.com/office/drawing/2014/main" id="{B81CD44C-A0B3-8050-2774-F3D9BAAAD67D}"/>
              </a:ext>
            </a:extLst>
          </p:cNvPr>
          <p:cNvSpPr txBox="1">
            <a:spLocks/>
          </p:cNvSpPr>
          <p:nvPr/>
        </p:nvSpPr>
        <p:spPr>
          <a:xfrm>
            <a:off x="654092" y="4021131"/>
            <a:ext cx="2708477" cy="3034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i="1" dirty="0" err="1"/>
              <a:t>Label_woordmerk</a:t>
            </a:r>
            <a:r>
              <a:rPr lang="nl-NL" sz="1200" i="1" dirty="0"/>
              <a:t> met </a:t>
            </a:r>
            <a:r>
              <a:rPr lang="nl-NL" sz="1200" i="1" dirty="0" err="1"/>
              <a:t>pay</a:t>
            </a:r>
            <a:r>
              <a:rPr lang="nl-NL" sz="1200" i="1" dirty="0"/>
              <a:t>-off</a:t>
            </a:r>
          </a:p>
        </p:txBody>
      </p:sp>
      <p:sp>
        <p:nvSpPr>
          <p:cNvPr id="4" name="Ondertitel 6">
            <a:extLst>
              <a:ext uri="{FF2B5EF4-FFF2-40B4-BE49-F238E27FC236}">
                <a16:creationId xmlns:a16="http://schemas.microsoft.com/office/drawing/2014/main" id="{BB1A28DB-9C7C-1C9B-9507-18AD3860C424}"/>
              </a:ext>
            </a:extLst>
          </p:cNvPr>
          <p:cNvSpPr txBox="1">
            <a:spLocks/>
          </p:cNvSpPr>
          <p:nvPr/>
        </p:nvSpPr>
        <p:spPr>
          <a:xfrm>
            <a:off x="4280023" y="5872156"/>
            <a:ext cx="3367314" cy="30349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i="1" dirty="0"/>
              <a:t>Label 'onderdeel </a:t>
            </a:r>
            <a:r>
              <a:rPr lang="nl-NL" sz="1200" i="1" dirty="0" err="1"/>
              <a:t>van'_woordmerk</a:t>
            </a:r>
            <a:r>
              <a:rPr lang="nl-NL" sz="1200" i="1" dirty="0"/>
              <a:t> zonder kleurvlak</a:t>
            </a:r>
          </a:p>
        </p:txBody>
      </p:sp>
      <p:pic>
        <p:nvPicPr>
          <p:cNvPr id="6" name="Afbeelding 5">
            <a:extLst>
              <a:ext uri="{FF2B5EF4-FFF2-40B4-BE49-F238E27FC236}">
                <a16:creationId xmlns:a16="http://schemas.microsoft.com/office/drawing/2014/main" id="{F2D6914E-5859-72FD-EE82-CE4B68F18C37}"/>
              </a:ext>
            </a:extLst>
          </p:cNvPr>
          <p:cNvPicPr>
            <a:picLocks noChangeAspect="1"/>
          </p:cNvPicPr>
          <p:nvPr/>
        </p:nvPicPr>
        <p:blipFill>
          <a:blip r:embed="rId7"/>
          <a:stretch>
            <a:fillRect/>
          </a:stretch>
        </p:blipFill>
        <p:spPr>
          <a:xfrm>
            <a:off x="807799" y="3158467"/>
            <a:ext cx="2401062" cy="817880"/>
          </a:xfrm>
          <a:prstGeom prst="rect">
            <a:avLst/>
          </a:prstGeom>
        </p:spPr>
      </p:pic>
      <p:sp>
        <p:nvSpPr>
          <p:cNvPr id="2" name="Ondertitel 6">
            <a:extLst>
              <a:ext uri="{FF2B5EF4-FFF2-40B4-BE49-F238E27FC236}">
                <a16:creationId xmlns:a16="http://schemas.microsoft.com/office/drawing/2014/main" id="{B80F0722-EE8F-95C7-B534-D74FEB6382BA}"/>
              </a:ext>
            </a:extLst>
          </p:cNvPr>
          <p:cNvSpPr txBox="1">
            <a:spLocks/>
          </p:cNvSpPr>
          <p:nvPr/>
        </p:nvSpPr>
        <p:spPr>
          <a:xfrm>
            <a:off x="654092" y="5872156"/>
            <a:ext cx="2708477" cy="3034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i="1" dirty="0" err="1"/>
              <a:t>Label_woordmerk</a:t>
            </a:r>
            <a:endParaRPr lang="nl-NL" sz="1200" i="1" dirty="0"/>
          </a:p>
        </p:txBody>
      </p:sp>
      <p:pic>
        <p:nvPicPr>
          <p:cNvPr id="7" name="Afbeelding 6">
            <a:extLst>
              <a:ext uri="{FF2B5EF4-FFF2-40B4-BE49-F238E27FC236}">
                <a16:creationId xmlns:a16="http://schemas.microsoft.com/office/drawing/2014/main" id="{5D8D4B6F-E504-F367-B1A6-86C80ED702FD}"/>
              </a:ext>
            </a:extLst>
          </p:cNvPr>
          <p:cNvPicPr>
            <a:picLocks noChangeAspect="1"/>
          </p:cNvPicPr>
          <p:nvPr/>
        </p:nvPicPr>
        <p:blipFill>
          <a:blip r:embed="rId8"/>
          <a:stretch>
            <a:fillRect/>
          </a:stretch>
        </p:blipFill>
        <p:spPr>
          <a:xfrm>
            <a:off x="4635280" y="2344005"/>
            <a:ext cx="2656800" cy="1608287"/>
          </a:xfrm>
          <a:prstGeom prst="rect">
            <a:avLst/>
          </a:prstGeom>
        </p:spPr>
      </p:pic>
      <p:sp>
        <p:nvSpPr>
          <p:cNvPr id="23" name="Ondertitel 6">
            <a:extLst>
              <a:ext uri="{FF2B5EF4-FFF2-40B4-BE49-F238E27FC236}">
                <a16:creationId xmlns:a16="http://schemas.microsoft.com/office/drawing/2014/main" id="{B24C05CF-C0C4-E05F-CA1C-3472499A8936}"/>
              </a:ext>
            </a:extLst>
          </p:cNvPr>
          <p:cNvSpPr txBox="1">
            <a:spLocks/>
          </p:cNvSpPr>
          <p:nvPr/>
        </p:nvSpPr>
        <p:spPr>
          <a:xfrm>
            <a:off x="4073672" y="4028389"/>
            <a:ext cx="3780016" cy="296232"/>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nl-NL" sz="1200" i="1" dirty="0"/>
              <a:t>Label 'onderdeel van’ woordmerk in ‘Doorfietsroutes-oranje’</a:t>
            </a:r>
          </a:p>
        </p:txBody>
      </p:sp>
      <p:sp>
        <p:nvSpPr>
          <p:cNvPr id="24" name="Ondertitel 6">
            <a:extLst>
              <a:ext uri="{FF2B5EF4-FFF2-40B4-BE49-F238E27FC236}">
                <a16:creationId xmlns:a16="http://schemas.microsoft.com/office/drawing/2014/main" id="{B261BB3D-8B7B-05D5-90CA-71C01949C717}"/>
              </a:ext>
            </a:extLst>
          </p:cNvPr>
          <p:cNvSpPr txBox="1">
            <a:spLocks/>
          </p:cNvSpPr>
          <p:nvPr/>
        </p:nvSpPr>
        <p:spPr>
          <a:xfrm>
            <a:off x="8696891" y="4023412"/>
            <a:ext cx="2814393" cy="24849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200" i="1" dirty="0"/>
              <a:t>Label woordmerk in uw eigen huisstijlkleur</a:t>
            </a:r>
          </a:p>
          <a:p>
            <a:pPr algn="l"/>
            <a:endParaRPr lang="nl-NL" sz="1200" i="1" dirty="0"/>
          </a:p>
          <a:p>
            <a:pPr algn="l"/>
            <a:r>
              <a:rPr lang="nl-NL" sz="1200" dirty="0"/>
              <a:t>Pas simpelweg het groene vlak aan door gebruik te maken van het pipet of het invoeren van een kleurcode.</a:t>
            </a:r>
          </a:p>
          <a:p>
            <a:pPr algn="l"/>
            <a:r>
              <a:rPr lang="nl-NL" sz="1200" dirty="0"/>
              <a:t>Let op: grootte en plaatsing van het label ten opzichte van het vlak moet gelijk blijven.</a:t>
            </a:r>
            <a:endParaRPr lang="nl-NL" sz="1200" i="1" dirty="0"/>
          </a:p>
        </p:txBody>
      </p:sp>
      <p:grpSp>
        <p:nvGrpSpPr>
          <p:cNvPr id="29" name="Groep 28">
            <a:extLst>
              <a:ext uri="{FF2B5EF4-FFF2-40B4-BE49-F238E27FC236}">
                <a16:creationId xmlns:a16="http://schemas.microsoft.com/office/drawing/2014/main" id="{CCAE0F03-3D68-C799-A47A-F4C2F87EAA72}"/>
              </a:ext>
            </a:extLst>
          </p:cNvPr>
          <p:cNvGrpSpPr/>
          <p:nvPr/>
        </p:nvGrpSpPr>
        <p:grpSpPr>
          <a:xfrm>
            <a:off x="8777574" y="2336883"/>
            <a:ext cx="2656800" cy="1609200"/>
            <a:chOff x="8575869" y="1879685"/>
            <a:chExt cx="2656800" cy="1609200"/>
          </a:xfrm>
        </p:grpSpPr>
        <p:sp>
          <p:nvSpPr>
            <p:cNvPr id="25" name="Rechthoek 24">
              <a:extLst>
                <a:ext uri="{FF2B5EF4-FFF2-40B4-BE49-F238E27FC236}">
                  <a16:creationId xmlns:a16="http://schemas.microsoft.com/office/drawing/2014/main" id="{1F491DAE-51AF-148B-0A5D-C0CB139CCB5D}"/>
                </a:ext>
              </a:extLst>
            </p:cNvPr>
            <p:cNvSpPr/>
            <p:nvPr/>
          </p:nvSpPr>
          <p:spPr>
            <a:xfrm>
              <a:off x="8575869" y="1879685"/>
              <a:ext cx="2656800" cy="16092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A4E1B"/>
                </a:solidFill>
              </a:endParaRPr>
            </a:p>
          </p:txBody>
        </p:sp>
        <p:pic>
          <p:nvPicPr>
            <p:cNvPr id="27" name="Afbeelding 26" descr="Afbeelding met tekst&#10;&#10;Automatisch gegenereerde beschrijving">
              <a:extLst>
                <a:ext uri="{FF2B5EF4-FFF2-40B4-BE49-F238E27FC236}">
                  <a16:creationId xmlns:a16="http://schemas.microsoft.com/office/drawing/2014/main" id="{F8446285-EF37-04E2-EC0C-B175D0F1F89B}"/>
                </a:ext>
              </a:extLst>
            </p:cNvPr>
            <p:cNvPicPr>
              <a:picLocks noChangeAspect="1"/>
            </p:cNvPicPr>
            <p:nvPr/>
          </p:nvPicPr>
          <p:blipFill>
            <a:blip r:embed="rId9"/>
            <a:stretch>
              <a:fillRect/>
            </a:stretch>
          </p:blipFill>
          <p:spPr>
            <a:xfrm>
              <a:off x="8799242" y="2287224"/>
              <a:ext cx="2210054" cy="793496"/>
            </a:xfrm>
            <a:prstGeom prst="rect">
              <a:avLst/>
            </a:prstGeom>
          </p:spPr>
        </p:pic>
      </p:grpSp>
    </p:spTree>
    <p:extLst>
      <p:ext uri="{BB962C8B-B14F-4D97-AF65-F5344CB8AC3E}">
        <p14:creationId xmlns:p14="http://schemas.microsoft.com/office/powerpoint/2010/main" val="3958924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nimatie fietser_1920x1080px" descr="Animatie fietser_1920x1080px">
            <a:hlinkClick r:id="" action="ppaction://media"/>
            <a:extLst>
              <a:ext uri="{FF2B5EF4-FFF2-40B4-BE49-F238E27FC236}">
                <a16:creationId xmlns:a16="http://schemas.microsoft.com/office/drawing/2014/main" id="{4888B0EC-4CFC-40D3-A900-C2D539A4ED9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949" y="0"/>
            <a:ext cx="12192000" cy="6858000"/>
          </a:xfrm>
          <a:prstGeom prst="rect">
            <a:avLst/>
          </a:prstGeom>
        </p:spPr>
      </p:pic>
      <p:sp>
        <p:nvSpPr>
          <p:cNvPr id="3" name="Titel 4">
            <a:extLst>
              <a:ext uri="{FF2B5EF4-FFF2-40B4-BE49-F238E27FC236}">
                <a16:creationId xmlns:a16="http://schemas.microsoft.com/office/drawing/2014/main" id="{4040C8CB-5AE4-39C3-750C-D355F25C5C38}"/>
              </a:ext>
            </a:extLst>
          </p:cNvPr>
          <p:cNvSpPr txBox="1">
            <a:spLocks/>
          </p:cNvSpPr>
          <p:nvPr/>
        </p:nvSpPr>
        <p:spPr>
          <a:xfrm>
            <a:off x="770962" y="1431960"/>
            <a:ext cx="6627365" cy="107873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dirty="0">
                <a:latin typeface="Calibri" panose="020F0502020204030204" pitchFamily="34" charset="0"/>
                <a:cs typeface="Calibri" panose="020F0502020204030204" pitchFamily="34" charset="0"/>
              </a:rPr>
              <a:t>Animaties</a:t>
            </a:r>
          </a:p>
          <a:p>
            <a:pPr algn="l">
              <a:lnSpc>
                <a:spcPct val="150000"/>
              </a:lnSpc>
            </a:pPr>
            <a:endParaRPr lang="nl-NL" sz="1200" dirty="0">
              <a:effectLst/>
              <a:latin typeface="Calibri" panose="020F0502020204030204" pitchFamily="34" charset="0"/>
              <a:ea typeface="Calibri" panose="020F0502020204030204" pitchFamily="34" charset="0"/>
            </a:endParaRPr>
          </a:p>
          <a:p>
            <a:pPr algn="l">
              <a:lnSpc>
                <a:spcPct val="150000"/>
              </a:lnSpc>
            </a:pPr>
            <a:r>
              <a:rPr lang="nl-NL" sz="1200" dirty="0">
                <a:effectLst/>
                <a:latin typeface="Calibri" panose="020F0502020204030204" pitchFamily="34" charset="0"/>
                <a:ea typeface="Calibri" panose="020F0502020204030204" pitchFamily="34" charset="0"/>
              </a:rPr>
              <a:t>Op de volgende pagina’s staan animaties van voor- en na-situaties die fysieke verbeteringen en aanpassingen laten zien van de oude situatie naar de nieuwe. Je kunt ze gebruiken in een PowerPoint, maar bijvoorbeeld ook op </a:t>
            </a:r>
            <a:r>
              <a:rPr lang="nl-NL" sz="1200" dirty="0" err="1">
                <a:effectLst/>
                <a:latin typeface="Calibri" panose="020F0502020204030204" pitchFamily="34" charset="0"/>
                <a:ea typeface="Calibri" panose="020F0502020204030204" pitchFamily="34" charset="0"/>
              </a:rPr>
              <a:t>social</a:t>
            </a:r>
            <a:r>
              <a:rPr lang="nl-NL" sz="1200" dirty="0">
                <a:effectLst/>
                <a:latin typeface="Calibri" panose="020F0502020204030204" pitchFamily="34" charset="0"/>
                <a:ea typeface="Calibri" panose="020F0502020204030204" pitchFamily="34" charset="0"/>
              </a:rPr>
              <a:t> media of een website. </a:t>
            </a:r>
            <a:endParaRPr lang="nl-NL" sz="1200" dirty="0">
              <a:latin typeface="Calibri" panose="020F0502020204030204" pitchFamily="34" charset="0"/>
              <a:cs typeface="Calibri" panose="020F0502020204030204" pitchFamily="34" charset="0"/>
            </a:endParaRPr>
          </a:p>
        </p:txBody>
      </p:sp>
      <p:sp>
        <p:nvSpPr>
          <p:cNvPr id="6" name="Titel 4">
            <a:extLst>
              <a:ext uri="{FF2B5EF4-FFF2-40B4-BE49-F238E27FC236}">
                <a16:creationId xmlns:a16="http://schemas.microsoft.com/office/drawing/2014/main" id="{13ACD520-570E-C561-7EA2-7C6D32C47C04}"/>
              </a:ext>
            </a:extLst>
          </p:cNvPr>
          <p:cNvSpPr txBox="1">
            <a:spLocks/>
          </p:cNvSpPr>
          <p:nvPr/>
        </p:nvSpPr>
        <p:spPr>
          <a:xfrm>
            <a:off x="770961" y="2690853"/>
            <a:ext cx="6627365" cy="54564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nl-NL" sz="1200" dirty="0">
                <a:effectLst/>
                <a:latin typeface="Calibri" panose="020F0502020204030204" pitchFamily="34" charset="0"/>
                <a:ea typeface="Calibri" panose="020F0502020204030204" pitchFamily="34" charset="0"/>
              </a:rPr>
              <a:t>De animatie op deze pagina kan gebruikt worden als achtergrond in een presentatie.</a:t>
            </a:r>
          </a:p>
        </p:txBody>
      </p:sp>
    </p:spTree>
    <p:extLst>
      <p:ext uri="{BB962C8B-B14F-4D97-AF65-F5344CB8AC3E}">
        <p14:creationId xmlns:p14="http://schemas.microsoft.com/office/powerpoint/2010/main" val="50894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7E21AC6B-29BD-2850-4B48-84F6742CCAD7}"/>
              </a:ext>
            </a:extLst>
          </p:cNvPr>
          <p:cNvPicPr>
            <a:picLocks noChangeAspect="1"/>
          </p:cNvPicPr>
          <p:nvPr/>
        </p:nvPicPr>
        <p:blipFill>
          <a:blip r:embed="rId7"/>
          <a:stretch>
            <a:fillRect/>
          </a:stretch>
        </p:blipFill>
        <p:spPr>
          <a:xfrm>
            <a:off x="-16935" y="6180198"/>
            <a:ext cx="12224884" cy="48193"/>
          </a:xfrm>
          <a:prstGeom prst="rect">
            <a:avLst/>
          </a:prstGeom>
        </p:spPr>
      </p:pic>
      <p:sp>
        <p:nvSpPr>
          <p:cNvPr id="2" name="Ondertitel 6">
            <a:extLst>
              <a:ext uri="{FF2B5EF4-FFF2-40B4-BE49-F238E27FC236}">
                <a16:creationId xmlns:a16="http://schemas.microsoft.com/office/drawing/2014/main" id="{C477891A-10A0-F8A0-1C32-77F63D897068}"/>
              </a:ext>
            </a:extLst>
          </p:cNvPr>
          <p:cNvSpPr>
            <a:spLocks noGrp="1"/>
          </p:cNvSpPr>
          <p:nvPr>
            <p:ph type="subTitle" idx="1"/>
          </p:nvPr>
        </p:nvSpPr>
        <p:spPr>
          <a:xfrm>
            <a:off x="432000" y="5508000"/>
            <a:ext cx="5004194" cy="456102"/>
          </a:xfrm>
        </p:spPr>
        <p:txBody>
          <a:bodyPr>
            <a:normAutofit/>
          </a:bodyPr>
          <a:lstStyle/>
          <a:p>
            <a:pPr algn="l"/>
            <a:r>
              <a:rPr lang="nl-NL" sz="1600" dirty="0"/>
              <a:t>Animatie 1: Van fietsstrook naar </a:t>
            </a:r>
            <a:r>
              <a:rPr lang="nl-NL" sz="1600" dirty="0" err="1"/>
              <a:t>vrijliggend</a:t>
            </a:r>
            <a:r>
              <a:rPr lang="nl-NL" sz="1600" dirty="0"/>
              <a:t> fietspad</a:t>
            </a:r>
          </a:p>
        </p:txBody>
      </p:sp>
      <p:pic>
        <p:nvPicPr>
          <p:cNvPr id="3" name="1-fietsstroook-vrijliggend fietspad.mp4" descr="1-fietsstroook-vrijliggend fietspad.mp4">
            <a:hlinkClick r:id="" action="ppaction://media"/>
            <a:extLst>
              <a:ext uri="{FF2B5EF4-FFF2-40B4-BE49-F238E27FC236}">
                <a16:creationId xmlns:a16="http://schemas.microsoft.com/office/drawing/2014/main" id="{B142E0E9-FBF2-7A6E-92E8-7235E5F4EF05}"/>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40000" y="2448466"/>
            <a:ext cx="5120640" cy="2880360"/>
          </a:xfrm>
          <a:prstGeom prst="rect">
            <a:avLst/>
          </a:prstGeom>
          <a:ln w="19050">
            <a:solidFill>
              <a:schemeClr val="tx1"/>
            </a:solidFill>
          </a:ln>
        </p:spPr>
      </p:pic>
      <p:sp>
        <p:nvSpPr>
          <p:cNvPr id="5" name="Ondertitel 6">
            <a:extLst>
              <a:ext uri="{FF2B5EF4-FFF2-40B4-BE49-F238E27FC236}">
                <a16:creationId xmlns:a16="http://schemas.microsoft.com/office/drawing/2014/main" id="{D4C70C35-4044-2CAC-6546-45F0D441586C}"/>
              </a:ext>
            </a:extLst>
          </p:cNvPr>
          <p:cNvSpPr txBox="1">
            <a:spLocks/>
          </p:cNvSpPr>
          <p:nvPr/>
        </p:nvSpPr>
        <p:spPr>
          <a:xfrm>
            <a:off x="6372000" y="5508000"/>
            <a:ext cx="5267284" cy="456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600" dirty="0"/>
              <a:t>Animatie 2: Van brug met fietsstroken naar apart fietsersbrug</a:t>
            </a:r>
          </a:p>
        </p:txBody>
      </p:sp>
      <p:pic>
        <p:nvPicPr>
          <p:cNvPr id="6" name="2-brug voor fietsers.mp4" descr="2-brug voor fietsers.mp4">
            <a:hlinkClick r:id="" action="ppaction://media"/>
            <a:extLst>
              <a:ext uri="{FF2B5EF4-FFF2-40B4-BE49-F238E27FC236}">
                <a16:creationId xmlns:a16="http://schemas.microsoft.com/office/drawing/2014/main" id="{840C32AB-4A14-765F-DA6C-1A0C9F01AFBD}"/>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480000" y="2448466"/>
            <a:ext cx="5120640" cy="2880360"/>
          </a:xfrm>
          <a:prstGeom prst="rect">
            <a:avLst/>
          </a:prstGeom>
          <a:ln w="19050">
            <a:solidFill>
              <a:schemeClr val="tx1"/>
            </a:solidFill>
          </a:ln>
        </p:spPr>
      </p:pic>
    </p:spTree>
    <p:extLst>
      <p:ext uri="{BB962C8B-B14F-4D97-AF65-F5344CB8AC3E}">
        <p14:creationId xmlns:p14="http://schemas.microsoft.com/office/powerpoint/2010/main" val="2526664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6"/>
                                        </p:tgtEl>
                                      </p:cBhvr>
                                    </p:cmd>
                                  </p:childTnLst>
                                </p:cTn>
                              </p:par>
                            </p:childTnLst>
                          </p:cTn>
                        </p:par>
                      </p:childTnLst>
                    </p:cTn>
                  </p:par>
                </p:childTnLst>
              </p:cTn>
              <p:nextCondLst>
                <p:cond evt="onClick" delay="0">
                  <p:tgtEl>
                    <p:spTgt spid="6"/>
                  </p:tgtEl>
                </p:cond>
              </p:nextCondLst>
            </p:seq>
            <p:video>
              <p:cMediaNode vol="80000">
                <p:cTn id="22" fill="hold" display="0">
                  <p:stCondLst>
                    <p:cond delay="indefinite"/>
                  </p:st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7E21AC6B-29BD-2850-4B48-84F6742CCAD7}"/>
              </a:ext>
            </a:extLst>
          </p:cNvPr>
          <p:cNvPicPr>
            <a:picLocks noChangeAspect="1"/>
          </p:cNvPicPr>
          <p:nvPr/>
        </p:nvPicPr>
        <p:blipFill>
          <a:blip r:embed="rId7"/>
          <a:stretch>
            <a:fillRect/>
          </a:stretch>
        </p:blipFill>
        <p:spPr>
          <a:xfrm>
            <a:off x="-16935" y="6180198"/>
            <a:ext cx="12224884" cy="48193"/>
          </a:xfrm>
          <a:prstGeom prst="rect">
            <a:avLst/>
          </a:prstGeom>
        </p:spPr>
      </p:pic>
      <p:sp>
        <p:nvSpPr>
          <p:cNvPr id="2" name="Ondertitel 6">
            <a:extLst>
              <a:ext uri="{FF2B5EF4-FFF2-40B4-BE49-F238E27FC236}">
                <a16:creationId xmlns:a16="http://schemas.microsoft.com/office/drawing/2014/main" id="{C477891A-10A0-F8A0-1C32-77F63D897068}"/>
              </a:ext>
            </a:extLst>
          </p:cNvPr>
          <p:cNvSpPr>
            <a:spLocks noGrp="1"/>
          </p:cNvSpPr>
          <p:nvPr>
            <p:ph type="subTitle" idx="1"/>
          </p:nvPr>
        </p:nvSpPr>
        <p:spPr>
          <a:xfrm>
            <a:off x="432000" y="5508000"/>
            <a:ext cx="6193389" cy="456102"/>
          </a:xfrm>
        </p:spPr>
        <p:txBody>
          <a:bodyPr>
            <a:normAutofit/>
          </a:bodyPr>
          <a:lstStyle/>
          <a:p>
            <a:pPr algn="l"/>
            <a:r>
              <a:rPr lang="nl-NL" sz="1600" dirty="0"/>
              <a:t>Animatie 3: Van rotonde naar rotonde met fietsersbrug</a:t>
            </a:r>
          </a:p>
        </p:txBody>
      </p:sp>
      <p:pic>
        <p:nvPicPr>
          <p:cNvPr id="3" name="3-rotonde met brug_1.mp4" descr="3-rotonde met brug_1.mp4">
            <a:hlinkClick r:id="" action="ppaction://media"/>
            <a:extLst>
              <a:ext uri="{FF2B5EF4-FFF2-40B4-BE49-F238E27FC236}">
                <a16:creationId xmlns:a16="http://schemas.microsoft.com/office/drawing/2014/main" id="{DB7FB336-86A6-2988-1524-C684C130B88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40000" y="2448000"/>
            <a:ext cx="5120640" cy="2880360"/>
          </a:xfrm>
          <a:prstGeom prst="rect">
            <a:avLst/>
          </a:prstGeom>
          <a:ln w="19050">
            <a:solidFill>
              <a:schemeClr val="tx1"/>
            </a:solidFill>
          </a:ln>
        </p:spPr>
      </p:pic>
      <p:sp>
        <p:nvSpPr>
          <p:cNvPr id="5" name="Ondertitel 6">
            <a:extLst>
              <a:ext uri="{FF2B5EF4-FFF2-40B4-BE49-F238E27FC236}">
                <a16:creationId xmlns:a16="http://schemas.microsoft.com/office/drawing/2014/main" id="{15244FF6-1940-3A41-E52E-C15D7AA8B68F}"/>
              </a:ext>
            </a:extLst>
          </p:cNvPr>
          <p:cNvSpPr txBox="1">
            <a:spLocks/>
          </p:cNvSpPr>
          <p:nvPr/>
        </p:nvSpPr>
        <p:spPr>
          <a:xfrm>
            <a:off x="6372000" y="5508000"/>
            <a:ext cx="9144000" cy="4561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1600" dirty="0"/>
              <a:t>Animatie 4: Van fietsstrook naar fietsstraat</a:t>
            </a:r>
          </a:p>
        </p:txBody>
      </p:sp>
      <p:pic>
        <p:nvPicPr>
          <p:cNvPr id="6" name="4-fietsstrook-fietsstraat.mp4" descr="4-fietsstrook-fietsstraat.mp4">
            <a:hlinkClick r:id="" action="ppaction://media"/>
            <a:extLst>
              <a:ext uri="{FF2B5EF4-FFF2-40B4-BE49-F238E27FC236}">
                <a16:creationId xmlns:a16="http://schemas.microsoft.com/office/drawing/2014/main" id="{4BE358E4-8C72-0B5E-AF42-F69219893976}"/>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480000" y="2448000"/>
            <a:ext cx="5120640" cy="2880360"/>
          </a:xfrm>
          <a:prstGeom prst="rect">
            <a:avLst/>
          </a:prstGeom>
          <a:ln w="19050">
            <a:solidFill>
              <a:schemeClr val="tx1"/>
            </a:solidFill>
          </a:ln>
        </p:spPr>
      </p:pic>
    </p:spTree>
    <p:extLst>
      <p:ext uri="{BB962C8B-B14F-4D97-AF65-F5344CB8AC3E}">
        <p14:creationId xmlns:p14="http://schemas.microsoft.com/office/powerpoint/2010/main" val="147762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26"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002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6"/>
                                        </p:tgtEl>
                                      </p:cBhvr>
                                    </p:cmd>
                                  </p:childTnLst>
                                </p:cTn>
                              </p:par>
                            </p:childTnLst>
                          </p:cTn>
                        </p:par>
                      </p:childTnLst>
                    </p:cTn>
                  </p:par>
                </p:childTnLst>
              </p:cTn>
              <p:nextCondLst>
                <p:cond evt="onClick" delay="0">
                  <p:tgtEl>
                    <p:spTgt spid="6"/>
                  </p:tgtEl>
                </p:cond>
              </p:nextCondLst>
            </p:seq>
            <p:video>
              <p:cMediaNode vol="80000">
                <p:cTn id="22" fill="hold" display="0">
                  <p:stCondLst>
                    <p:cond delay="indefinite"/>
                  </p:stCondLst>
                </p:cTn>
                <p:tgtEl>
                  <p:spTgt spid="6"/>
                </p:tgtEl>
              </p:cMediaNode>
            </p:video>
          </p:childTnLst>
        </p:cTn>
      </p:par>
    </p:tn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11385</TotalTime>
  <Words>594</Words>
  <Application>Microsoft Macintosh PowerPoint</Application>
  <PresentationFormat>Breedbeeld</PresentationFormat>
  <Paragraphs>76</Paragraphs>
  <Slides>17</Slides>
  <Notes>17</Notes>
  <HiddenSlides>0</HiddenSlides>
  <MMClips>8</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17</vt:i4>
      </vt:variant>
    </vt:vector>
  </HeadingPairs>
  <TitlesOfParts>
    <vt:vector size="21" baseType="lpstr">
      <vt:lpstr>Arial</vt:lpstr>
      <vt:lpstr>Calibri</vt:lpstr>
      <vt:lpstr>Calibri Light</vt:lpstr>
      <vt:lpstr>Kantoorthema</vt:lpstr>
      <vt:lpstr>Doorfietsroutes</vt:lpstr>
      <vt:lpstr>In deze toolkit</vt:lpstr>
      <vt:lpstr>Toelichting</vt:lpstr>
      <vt:lpstr>Key visual</vt:lpstr>
      <vt:lpstr>Label-set</vt:lpstr>
      <vt:lpstr>Label-set</vt:lpstr>
      <vt:lpstr>PowerPoint-presentatie</vt:lpstr>
      <vt:lpstr>PowerPoint-presentatie</vt:lpstr>
      <vt:lpstr>PowerPoint-presentatie</vt:lpstr>
      <vt:lpstr>PowerPoint-presentatie</vt:lpstr>
      <vt:lpstr>PowerPoint-presentatie</vt:lpstr>
      <vt:lpstr>Visuals onderbouwing met tekst</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Doorfietsroutes</dc:title>
  <dc:creator>Frans Petersen - Leene Communicatie</dc:creator>
  <cp:lastModifiedBy>Frans Petersen - Leene Communicatie</cp:lastModifiedBy>
  <cp:revision>33</cp:revision>
  <dcterms:created xsi:type="dcterms:W3CDTF">2022-09-01T09:35:36Z</dcterms:created>
  <dcterms:modified xsi:type="dcterms:W3CDTF">2022-10-06T11:26:18Z</dcterms:modified>
</cp:coreProperties>
</file>